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38"/>
  </p:notesMasterIdLst>
  <p:sldIdLst>
    <p:sldId id="256" r:id="rId3"/>
    <p:sldId id="278" r:id="rId4"/>
    <p:sldId id="259" r:id="rId5"/>
    <p:sldId id="277" r:id="rId6"/>
    <p:sldId id="279" r:id="rId7"/>
    <p:sldId id="280" r:id="rId8"/>
    <p:sldId id="281" r:id="rId9"/>
    <p:sldId id="319" r:id="rId10"/>
    <p:sldId id="329" r:id="rId11"/>
    <p:sldId id="303" r:id="rId12"/>
    <p:sldId id="302" r:id="rId13"/>
    <p:sldId id="287" r:id="rId14"/>
    <p:sldId id="288" r:id="rId15"/>
    <p:sldId id="289" r:id="rId16"/>
    <p:sldId id="290" r:id="rId17"/>
    <p:sldId id="291" r:id="rId18"/>
    <p:sldId id="292" r:id="rId19"/>
    <p:sldId id="295" r:id="rId20"/>
    <p:sldId id="322" r:id="rId21"/>
    <p:sldId id="320" r:id="rId22"/>
    <p:sldId id="257" r:id="rId23"/>
    <p:sldId id="332" r:id="rId24"/>
    <p:sldId id="331" r:id="rId25"/>
    <p:sldId id="334" r:id="rId26"/>
    <p:sldId id="323" r:id="rId27"/>
    <p:sldId id="336" r:id="rId28"/>
    <p:sldId id="335" r:id="rId29"/>
    <p:sldId id="339" r:id="rId30"/>
    <p:sldId id="337" r:id="rId31"/>
    <p:sldId id="328" r:id="rId32"/>
    <p:sldId id="333" r:id="rId33"/>
    <p:sldId id="330" r:id="rId34"/>
    <p:sldId id="326" r:id="rId35"/>
    <p:sldId id="327" r:id="rId36"/>
    <p:sldId id="258" r:id="rId3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86EF082-E208-455D-A6D2-0B33CF4D427D}">
          <p14:sldIdLst>
            <p14:sldId id="256"/>
            <p14:sldId id="278"/>
            <p14:sldId id="259"/>
          </p14:sldIdLst>
        </p14:section>
        <p14:section name="Data Analytics bei einem Energieversorger" id="{68C440D6-29C0-4D16-8F9E-646DEA9BC070}">
          <p14:sldIdLst>
            <p14:sldId id="277"/>
            <p14:sldId id="279"/>
            <p14:sldId id="280"/>
            <p14:sldId id="281"/>
          </p14:sldIdLst>
        </p14:section>
        <p14:section name="Projektumgebung" id="{67F5BFFD-3D8E-4169-8F66-829F1947B62E}">
          <p14:sldIdLst>
            <p14:sldId id="319"/>
            <p14:sldId id="329"/>
            <p14:sldId id="303"/>
            <p14:sldId id="302"/>
          </p14:sldIdLst>
        </p14:section>
        <p14:section name="Vorteile einer PDW Appliance" id="{F632F269-E82B-4688-BB5D-234A6AB8DC1B}">
          <p14:sldIdLst>
            <p14:sldId id="287"/>
            <p14:sldId id="288"/>
            <p14:sldId id="289"/>
            <p14:sldId id="290"/>
            <p14:sldId id="291"/>
            <p14:sldId id="292"/>
          </p14:sldIdLst>
        </p14:section>
        <p14:section name="Projektergebnisse" id="{94212A5F-C071-46F7-968C-2B63AED1E0BD}">
          <p14:sldIdLst>
            <p14:sldId id="295"/>
            <p14:sldId id="322"/>
            <p14:sldId id="320"/>
          </p14:sldIdLst>
        </p14:section>
        <p14:section name="Demo" id="{14F74A88-BCE3-4E06-8442-3AC4E0C647C2}">
          <p14:sldIdLst>
            <p14:sldId id="257"/>
            <p14:sldId id="332"/>
            <p14:sldId id="331"/>
            <p14:sldId id="334"/>
            <p14:sldId id="323"/>
            <p14:sldId id="336"/>
            <p14:sldId id="335"/>
            <p14:sldId id="339"/>
            <p14:sldId id="337"/>
          </p14:sldIdLst>
        </p14:section>
        <p14:section name="Zusammenfassung" id="{476B685A-618F-4E87-A3A3-C1CB7856B50A}">
          <p14:sldIdLst>
            <p14:sldId id="328"/>
            <p14:sldId id="333"/>
            <p14:sldId id="330"/>
            <p14:sldId id="326"/>
            <p14:sldId id="327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99D9"/>
    <a:srgbClr val="122836"/>
    <a:srgbClr val="DA0000"/>
    <a:srgbClr val="3E91D6"/>
    <a:srgbClr val="64A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529" autoAdjust="0"/>
    <p:restoredTop sz="94660"/>
  </p:normalViewPr>
  <p:slideViewPr>
    <p:cSldViewPr snapToGrid="0">
      <p:cViewPr varScale="1">
        <p:scale>
          <a:sx n="74" d="100"/>
          <a:sy n="74" d="100"/>
        </p:scale>
        <p:origin x="942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4CCA4-D607-494E-BBF0-025CE5A26707}" type="datetimeFigureOut">
              <a:rPr lang="de-DE" smtClean="0"/>
              <a:t>11.03.2014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14B789-78B3-424A-8E31-D0B9062B292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6295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21125" y="228600"/>
            <a:ext cx="2390775" cy="1793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9821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Kein stabiler</a:t>
            </a:r>
            <a:r>
              <a:rPr lang="de-DE" baseline="0" dirty="0" smtClean="0"/>
              <a:t> Markt, </a:t>
            </a:r>
            <a:r>
              <a:rPr lang="de-DE" baseline="0" smtClean="0"/>
              <a:t>viele Möglichkeiten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6B3FB-3A2C-4F17-B362-9C91E716D854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209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A6B3FB-3A2C-4F17-B362-9C91E716D85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7348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>
                <a:solidFill>
                  <a:srgbClr val="DA0000"/>
                </a:solidFill>
                <a:latin typeface="+mj-lt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43000" y="3602040"/>
            <a:ext cx="6858000" cy="201195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6774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A0000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3873426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010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323294"/>
          </a:xfrm>
        </p:spPr>
        <p:txBody>
          <a:bodyPr vert="eaVert"/>
          <a:lstStyle>
            <a:lvl1pPr>
              <a:defRPr>
                <a:solidFill>
                  <a:srgbClr val="DA0000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323294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677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030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50381" y="1236638"/>
            <a:ext cx="378156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>
                <a:solidFill>
                  <a:schemeClr val="bg1"/>
                </a:solidFill>
              </a:rPr>
              <a:t>Demo</a:t>
            </a:r>
            <a:endParaRPr lang="en-US" sz="11500" dirty="0">
              <a:solidFill>
                <a:schemeClr val="bg1"/>
              </a:solidFill>
            </a:endParaRP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247206" y="3140223"/>
            <a:ext cx="4282265" cy="20697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Beispieltitel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4816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247206" y="3140223"/>
            <a:ext cx="4282265" cy="20697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Beispieltitel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7315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183799" y="1236638"/>
            <a:ext cx="3320140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err="1" smtClean="0">
                <a:solidFill>
                  <a:schemeClr val="bg1"/>
                </a:solidFill>
              </a:rPr>
              <a:t>Vielen</a:t>
            </a:r>
            <a:r>
              <a:rPr lang="en-US" sz="9600" dirty="0" smtClean="0">
                <a:solidFill>
                  <a:schemeClr val="bg1"/>
                </a:solidFill>
              </a:rPr>
              <a:t/>
            </a:r>
            <a:br>
              <a:rPr lang="en-US" sz="9600" dirty="0" smtClean="0">
                <a:solidFill>
                  <a:schemeClr val="bg1"/>
                </a:solidFill>
              </a:rPr>
            </a:br>
            <a:r>
              <a:rPr lang="en-US" sz="9600" dirty="0" smtClean="0">
                <a:solidFill>
                  <a:schemeClr val="bg1"/>
                </a:solidFill>
              </a:rPr>
              <a:t>Dank!</a:t>
            </a:r>
            <a:endParaRPr lang="en-US" sz="9600" dirty="0">
              <a:solidFill>
                <a:schemeClr val="bg1"/>
              </a:solidFill>
            </a:endParaRPr>
          </a:p>
        </p:txBody>
      </p:sp>
      <p:sp>
        <p:nvSpPr>
          <p:cNvPr id="3" name="Titel 1"/>
          <p:cNvSpPr>
            <a:spLocks noGrp="1"/>
          </p:cNvSpPr>
          <p:nvPr>
            <p:ph type="title" hasCustomPrompt="1"/>
          </p:nvPr>
        </p:nvSpPr>
        <p:spPr>
          <a:xfrm>
            <a:off x="247206" y="4127751"/>
            <a:ext cx="4282265" cy="701885"/>
          </a:xfrm>
          <a:prstGeom prst="rect">
            <a:avLst/>
          </a:prstGeom>
          <a:ln>
            <a:noFill/>
          </a:ln>
        </p:spPr>
        <p:txBody>
          <a:bodyPr/>
          <a:lstStyle>
            <a:lvl1pPr>
              <a:defRPr sz="3600"/>
            </a:lvl1pPr>
          </a:lstStyle>
          <a:p>
            <a:r>
              <a:rPr lang="de-DE" dirty="0" smtClean="0"/>
              <a:t>Sprecher</a:t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3417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rchitekt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600" b="1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40000" y="252000"/>
            <a:ext cx="6768000" cy="648000"/>
          </a:xfrm>
          <a:prstGeom prst="rect">
            <a:avLst/>
          </a:prstGeom>
        </p:spPr>
        <p:txBody>
          <a:bodyPr/>
          <a:lstStyle>
            <a:lvl1pPr>
              <a:defRPr sz="22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775" y="-1736"/>
            <a:ext cx="1156697" cy="490891"/>
          </a:xfrm>
          <a:prstGeom prst="rect">
            <a:avLst/>
          </a:prstGeom>
        </p:spPr>
      </p:pic>
      <p:cxnSp>
        <p:nvCxnSpPr>
          <p:cNvPr id="5" name="Straight Connector 4"/>
          <p:cNvCxnSpPr/>
          <p:nvPr userDrawn="1"/>
        </p:nvCxnSpPr>
        <p:spPr>
          <a:xfrm>
            <a:off x="0" y="980728"/>
            <a:ext cx="730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70743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A0000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9903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8114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188746"/>
            <a:ext cx="7886700" cy="2852737"/>
          </a:xfrm>
        </p:spPr>
        <p:txBody>
          <a:bodyPr anchor="b"/>
          <a:lstStyle>
            <a:lvl1pPr>
              <a:defRPr sz="4500">
                <a:solidFill>
                  <a:srgbClr val="DA0000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3888" y="4068471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25561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A0000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393722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393722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6725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>
            <a:lvl1pPr>
              <a:defRPr>
                <a:solidFill>
                  <a:srgbClr val="DA0000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29842" y="2505078"/>
            <a:ext cx="3868340" cy="3204609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29151" y="2505078"/>
            <a:ext cx="3887391" cy="3204609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9450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DA0000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5034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>
                <a:solidFill>
                  <a:srgbClr val="DA0000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72225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69320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8243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>
                <a:solidFill>
                  <a:srgbClr val="DA0000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669096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29841" y="2057403"/>
            <a:ext cx="2949178" cy="36516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36289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150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3894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1803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67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rgbClr val="DA0000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71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1" r:id="rId2"/>
    <p:sldLayoutId id="2147483680" r:id="rId3"/>
    <p:sldLayoutId id="2147483682" r:id="rId4"/>
    <p:sldLayoutId id="2147483683" r:id="rId5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bg1"/>
          </a:solidFill>
          <a:effectLst/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2.png"/><Relationship Id="rId7" Type="http://schemas.openxmlformats.org/officeDocument/2006/relationships/image" Target="../media/image45.jpe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thefutureofthings.com/upload/items_icons/X-25E-Intel-Enterprise-Clas_large.jpg" TargetMode="External"/><Relationship Id="rId5" Type="http://schemas.openxmlformats.org/officeDocument/2006/relationships/image" Target="../media/image44.png"/><Relationship Id="rId10" Type="http://schemas.openxmlformats.org/officeDocument/2006/relationships/image" Target="../media/image48.jpeg"/><Relationship Id="rId4" Type="http://schemas.openxmlformats.org/officeDocument/2006/relationships/image" Target="../media/image43.png"/><Relationship Id="rId9" Type="http://schemas.openxmlformats.org/officeDocument/2006/relationships/image" Target="../media/image4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gif"/><Relationship Id="rId3" Type="http://schemas.openxmlformats.org/officeDocument/2006/relationships/image" Target="../media/image50.png"/><Relationship Id="rId7" Type="http://schemas.microsoft.com/office/2007/relationships/hdphoto" Target="../media/hdphoto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hyperlink" Target="http://www.clker.com/cliparts/7/f/c/1/12941991901859046050images-th.png" TargetMode="External"/><Relationship Id="rId4" Type="http://schemas.openxmlformats.org/officeDocument/2006/relationships/image" Target="../media/image51.png"/><Relationship Id="rId9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6.xml"/><Relationship Id="rId5" Type="http://schemas.microsoft.com/office/2007/relationships/hdphoto" Target="../media/hdphoto6.wdp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arcel.franke@pmOne.com" TargetMode="External"/><Relationship Id="rId2" Type="http://schemas.openxmlformats.org/officeDocument/2006/relationships/hyperlink" Target="http://dwjunkie.wordpres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gif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7.png"/><Relationship Id="rId7" Type="http://schemas.openxmlformats.org/officeDocument/2006/relationships/image" Target="../media/image13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microsoft.com/office/2007/relationships/hdphoto" Target="../media/hdphoto3.wdp"/><Relationship Id="rId4" Type="http://schemas.openxmlformats.org/officeDocument/2006/relationships/image" Target="../media/image12.png"/><Relationship Id="rId9" Type="http://schemas.openxmlformats.org/officeDocument/2006/relationships/image" Target="../media/image8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3" Type="http://schemas.openxmlformats.org/officeDocument/2006/relationships/hyperlink" Target="http://r-forge.r-project.org/projects/rhadoop/" TargetMode="External"/><Relationship Id="rId7" Type="http://schemas.openxmlformats.org/officeDocument/2006/relationships/image" Target="../media/image9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10" Type="http://schemas.openxmlformats.org/officeDocument/2006/relationships/image" Target="../media/image94.png"/><Relationship Id="rId4" Type="http://schemas.openxmlformats.org/officeDocument/2006/relationships/hyperlink" Target="https://github.com/RevolutionAnalytics/RHadoop/wiki" TargetMode="External"/><Relationship Id="rId9" Type="http://schemas.openxmlformats.org/officeDocument/2006/relationships/image" Target="../media/image9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10.png"/><Relationship Id="rId7" Type="http://schemas.microsoft.com/office/2007/relationships/hdphoto" Target="../media/hdphoto3.wdp"/><Relationship Id="rId12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5" Type="http://schemas.openxmlformats.org/officeDocument/2006/relationships/image" Target="../media/image19.jpeg"/><Relationship Id="rId10" Type="http://schemas.microsoft.com/office/2007/relationships/hdphoto" Target="../media/hdphoto4.wdp"/><Relationship Id="rId4" Type="http://schemas.microsoft.com/office/2007/relationships/hdphoto" Target="../media/hdphoto2.wdp"/><Relationship Id="rId9" Type="http://schemas.openxmlformats.org/officeDocument/2006/relationships/image" Target="../media/image14.png"/><Relationship Id="rId14" Type="http://schemas.openxmlformats.org/officeDocument/2006/relationships/image" Target="../media/image1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247204" y="2573595"/>
            <a:ext cx="4282265" cy="1552298"/>
          </a:xfrm>
        </p:spPr>
        <p:txBody>
          <a:bodyPr/>
          <a:lstStyle/>
          <a:p>
            <a:r>
              <a:rPr lang="en-US" b="1" dirty="0"/>
              <a:t>Analytic </a:t>
            </a:r>
            <a:r>
              <a:rPr lang="en-US" b="1" dirty="0" smtClean="0"/>
              <a:t>Powerhouse: </a:t>
            </a:r>
            <a:r>
              <a:rPr lang="en-US" b="1" dirty="0"/>
              <a:t>Parallel </a:t>
            </a:r>
            <a:r>
              <a:rPr lang="en-US" b="1" dirty="0" smtClean="0"/>
              <a:t>Data Warehouse </a:t>
            </a:r>
            <a:r>
              <a:rPr lang="en-US" b="1" dirty="0"/>
              <a:t>und R</a:t>
            </a:r>
            <a:r>
              <a:rPr lang="de-DE" dirty="0" smtClean="0"/>
              <a:t/>
            </a:r>
            <a:br>
              <a:rPr lang="de-DE" dirty="0" smtClean="0"/>
            </a:br>
            <a:r>
              <a:rPr lang="de-DE" sz="2400" dirty="0" smtClean="0"/>
              <a:t>Marcel Franke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2131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Präsentiert die Waffen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807" y="4843239"/>
            <a:ext cx="2680193" cy="8836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583" y="4002814"/>
            <a:ext cx="2368733" cy="4785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79408" y="3433012"/>
            <a:ext cx="17967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2100"/>
            </a:lvl1pPr>
          </a:lstStyle>
          <a:p>
            <a:pPr algn="l"/>
            <a:r>
              <a:rPr lang="de-DE" sz="1600" dirty="0" smtClean="0"/>
              <a:t>SQL Server 2012 Parallel Data Warehouse</a:t>
            </a:r>
          </a:p>
          <a:p>
            <a:pPr algn="l"/>
            <a:r>
              <a:rPr lang="de-DE" sz="1600" dirty="0" smtClean="0"/>
              <a:t>Half Rack</a:t>
            </a:r>
            <a:endParaRPr lang="de-DE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7449668" y="3433012"/>
            <a:ext cx="15841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600"/>
            </a:lvl1pPr>
          </a:lstStyle>
          <a:p>
            <a:r>
              <a:rPr lang="de-DE" dirty="0" smtClean="0"/>
              <a:t>HP DL 385</a:t>
            </a:r>
          </a:p>
          <a:p>
            <a:r>
              <a:rPr lang="de-DE" dirty="0" smtClean="0"/>
              <a:t>40 Cores</a:t>
            </a:r>
          </a:p>
          <a:p>
            <a:r>
              <a:rPr lang="de-DE" dirty="0" smtClean="0"/>
              <a:t>2 TB RAM</a:t>
            </a:r>
          </a:p>
          <a:p>
            <a:r>
              <a:rPr lang="de-DE" dirty="0" smtClean="0"/>
              <a:t>Fusion-IO Card</a:t>
            </a:r>
            <a:endParaRPr lang="de-DE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9408" y="5434616"/>
            <a:ext cx="2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907136" y="5512593"/>
            <a:ext cx="244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 smtClean="0"/>
              <a:t>Infiniband</a:t>
            </a:r>
            <a:endParaRPr lang="de-DE" sz="1400" dirty="0"/>
          </a:p>
        </p:txBody>
      </p:sp>
      <p:sp>
        <p:nvSpPr>
          <p:cNvPr id="10" name="TextBox 24"/>
          <p:cNvSpPr txBox="1"/>
          <p:nvPr/>
        </p:nvSpPr>
        <p:spPr>
          <a:xfrm>
            <a:off x="5320193" y="2473384"/>
            <a:ext cx="375909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100" dirty="0" smtClean="0"/>
              <a:t>Analytische Modelle</a:t>
            </a:r>
            <a:endParaRPr lang="de-DE" sz="2100" dirty="0"/>
          </a:p>
        </p:txBody>
      </p:sp>
      <p:sp>
        <p:nvSpPr>
          <p:cNvPr id="11" name="TextBox 24"/>
          <p:cNvSpPr txBox="1"/>
          <p:nvPr/>
        </p:nvSpPr>
        <p:spPr>
          <a:xfrm>
            <a:off x="-125219" y="2473384"/>
            <a:ext cx="42092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100" dirty="0" smtClean="0"/>
              <a:t>Relationale Daten</a:t>
            </a:r>
            <a:endParaRPr lang="de-DE" sz="21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441" y="127331"/>
            <a:ext cx="2899488" cy="21455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028" r="35317"/>
          <a:stretch/>
        </p:blipFill>
        <p:spPr>
          <a:xfrm flipH="1">
            <a:off x="390924" y="3023465"/>
            <a:ext cx="1245819" cy="3150801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273684" y="4657326"/>
            <a:ext cx="1717182" cy="32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Daten</a:t>
            </a:r>
            <a:endParaRPr lang="de-DE" sz="1600" dirty="0"/>
          </a:p>
        </p:txBody>
      </p:sp>
      <p:sp>
        <p:nvSpPr>
          <p:cNvPr id="17" name="Left Arrow 16"/>
          <p:cNvSpPr/>
          <p:nvPr/>
        </p:nvSpPr>
        <p:spPr>
          <a:xfrm>
            <a:off x="2273684" y="4991888"/>
            <a:ext cx="1717182" cy="324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smtClean="0"/>
              <a:t>Ergebnisse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61928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5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Wer ist Revolution </a:t>
            </a:r>
            <a:r>
              <a:rPr lang="de-DE" dirty="0" err="1" smtClean="0"/>
              <a:t>Analytics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endParaRPr lang="de-DE" sz="1400" dirty="0" smtClean="0"/>
          </a:p>
          <a:p>
            <a:r>
              <a:rPr lang="de-DE" sz="1400" dirty="0" smtClean="0"/>
              <a:t>Gegründet 2007, </a:t>
            </a:r>
            <a:r>
              <a:rPr lang="de-DE" sz="1400" dirty="0" err="1" smtClean="0"/>
              <a:t>Hautsitz</a:t>
            </a:r>
            <a:r>
              <a:rPr lang="de-DE" sz="1400" dirty="0" smtClean="0"/>
              <a:t> Seattle</a:t>
            </a:r>
          </a:p>
          <a:p>
            <a:r>
              <a:rPr lang="de-DE" sz="1400" dirty="0" smtClean="0"/>
              <a:t>Ziel: Evolution von R für High-Performance</a:t>
            </a:r>
          </a:p>
          <a:p>
            <a:r>
              <a:rPr lang="de-DE" sz="1400" dirty="0" smtClean="0"/>
              <a:t>Bieten R </a:t>
            </a:r>
            <a:r>
              <a:rPr lang="de-DE" sz="1400" dirty="0" err="1" smtClean="0"/>
              <a:t>pakete</a:t>
            </a:r>
            <a:r>
              <a:rPr lang="de-DE" sz="1400" dirty="0" smtClean="0"/>
              <a:t> für schnellere Performance</a:t>
            </a:r>
          </a:p>
          <a:p>
            <a:r>
              <a:rPr lang="de-DE" sz="1400" dirty="0" smtClean="0"/>
              <a:t>Enterprise &amp; Community Produkte</a:t>
            </a:r>
          </a:p>
          <a:p>
            <a:r>
              <a:rPr lang="de-DE" sz="1400" dirty="0" smtClean="0"/>
              <a:t>Stand-</a:t>
            </a:r>
            <a:r>
              <a:rPr lang="de-DE" sz="1400" dirty="0" err="1" smtClean="0"/>
              <a:t>alone</a:t>
            </a:r>
            <a:r>
              <a:rPr lang="de-DE" sz="1400" dirty="0" smtClean="0"/>
              <a:t>, </a:t>
            </a:r>
            <a:r>
              <a:rPr lang="de-DE" sz="1400" dirty="0" err="1" smtClean="0"/>
              <a:t>Scale</a:t>
            </a:r>
            <a:r>
              <a:rPr lang="de-DE" sz="1400" dirty="0" smtClean="0"/>
              <a:t>-out (HPC), </a:t>
            </a:r>
            <a:r>
              <a:rPr lang="de-DE" sz="1400" dirty="0"/>
              <a:t> </a:t>
            </a:r>
            <a:r>
              <a:rPr lang="de-DE" sz="1400" dirty="0" err="1" smtClean="0"/>
              <a:t>Hadoop</a:t>
            </a:r>
            <a:r>
              <a:rPr lang="de-DE" sz="1400" dirty="0" smtClean="0"/>
              <a:t>, In-Database</a:t>
            </a:r>
            <a:endParaRPr lang="de-DE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4516" y="1471751"/>
            <a:ext cx="4914900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0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Vorteile einer PDW Appliance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3322"/>
            <a:ext cx="9144000" cy="424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86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95"/>
          <a:stretch/>
        </p:blipFill>
        <p:spPr>
          <a:xfrm>
            <a:off x="298882" y="3598755"/>
            <a:ext cx="3216369" cy="238991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Eine Typische Data Warehouse Lösung</a:t>
            </a:r>
            <a:endParaRPr lang="de-DE" dirty="0"/>
          </a:p>
        </p:txBody>
      </p:sp>
      <p:pic>
        <p:nvPicPr>
          <p:cNvPr id="6" name="Picture 7" descr="C:\Users\tkejser\AppData\Local\Microsoft\Windows\Temporary Internet Files\Content.IE5\5A855GJV\MCj0433834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067" y="1830061"/>
            <a:ext cx="891589" cy="85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8" name="Group 17"/>
          <p:cNvGrpSpPr/>
          <p:nvPr/>
        </p:nvGrpSpPr>
        <p:grpSpPr>
          <a:xfrm>
            <a:off x="273224" y="1701375"/>
            <a:ext cx="914400" cy="2231469"/>
            <a:chOff x="0" y="1392559"/>
            <a:chExt cx="914400" cy="2231469"/>
          </a:xfrm>
        </p:grpSpPr>
        <p:sp>
          <p:nvSpPr>
            <p:cNvPr id="7" name="Can 6"/>
            <p:cNvSpPr/>
            <p:nvPr/>
          </p:nvSpPr>
          <p:spPr bwMode="auto">
            <a:xfrm>
              <a:off x="796044" y="2966133"/>
              <a:ext cx="65" cy="276999"/>
            </a:xfrm>
            <a:prstGeom prst="can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endParaRPr>
            </a:p>
          </p:txBody>
        </p:sp>
        <p:sp>
          <p:nvSpPr>
            <p:cNvPr id="8" name="Can 7"/>
            <p:cNvSpPr/>
            <p:nvPr/>
          </p:nvSpPr>
          <p:spPr bwMode="auto">
            <a:xfrm>
              <a:off x="228600" y="3068959"/>
              <a:ext cx="504056" cy="555069"/>
            </a:xfrm>
            <a:prstGeom prst="can">
              <a:avLst/>
            </a:prstGeom>
            <a:solidFill>
              <a:schemeClr val="bg1">
                <a:lumMod val="65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DB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381000" y="2002159"/>
              <a:ext cx="228600" cy="381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0" name="Rectangle 9"/>
            <p:cNvSpPr/>
            <p:nvPr/>
          </p:nvSpPr>
          <p:spPr bwMode="auto">
            <a:xfrm>
              <a:off x="685800" y="1925959"/>
              <a:ext cx="228600" cy="152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1" name="Rectangle 10"/>
            <p:cNvSpPr/>
            <p:nvPr/>
          </p:nvSpPr>
          <p:spPr bwMode="auto">
            <a:xfrm>
              <a:off x="685800" y="2306959"/>
              <a:ext cx="228600" cy="152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sp>
          <p:nvSpPr>
            <p:cNvPr id="12" name="Rectangle 11"/>
            <p:cNvSpPr/>
            <p:nvPr/>
          </p:nvSpPr>
          <p:spPr bwMode="auto">
            <a:xfrm>
              <a:off x="0" y="2078359"/>
              <a:ext cx="228600" cy="1524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sp>
        <p:cxnSp>
          <p:nvCxnSpPr>
            <p:cNvPr id="13" name="Straight Connector 12"/>
            <p:cNvCxnSpPr>
              <a:stCxn id="9" idx="1"/>
              <a:endCxn id="12" idx="3"/>
            </p:cNvCxnSpPr>
            <p:nvPr/>
          </p:nvCxnSpPr>
          <p:spPr bwMode="auto">
            <a:xfrm rot="10800000">
              <a:off x="228600" y="2154559"/>
              <a:ext cx="152400" cy="38100"/>
            </a:xfrm>
            <a:prstGeom prst="line">
              <a:avLst/>
            </a:prstGeom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0" idx="2"/>
              <a:endCxn id="9" idx="3"/>
            </p:cNvCxnSpPr>
            <p:nvPr/>
          </p:nvCxnSpPr>
          <p:spPr bwMode="auto">
            <a:xfrm rot="5400000">
              <a:off x="647700" y="2040259"/>
              <a:ext cx="114300" cy="190500"/>
            </a:xfrm>
            <a:prstGeom prst="line">
              <a:avLst/>
            </a:prstGeom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11" idx="1"/>
              <a:endCxn id="9" idx="3"/>
            </p:cNvCxnSpPr>
            <p:nvPr/>
          </p:nvCxnSpPr>
          <p:spPr bwMode="auto">
            <a:xfrm rot="10800000">
              <a:off x="609600" y="2192659"/>
              <a:ext cx="76200" cy="190500"/>
            </a:xfrm>
            <a:prstGeom prst="line">
              <a:avLst/>
            </a:prstGeom>
            <a:ln>
              <a:solidFill>
                <a:schemeClr val="accent3"/>
              </a:solidFill>
              <a:headEnd type="none" w="med" len="med"/>
              <a:tailEnd type="none" w="med" len="med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6" name="Down Arrow 15"/>
            <p:cNvSpPr/>
            <p:nvPr/>
          </p:nvSpPr>
          <p:spPr bwMode="auto">
            <a:xfrm>
              <a:off x="304800" y="2459359"/>
              <a:ext cx="344745" cy="533738"/>
            </a:xfrm>
            <a:prstGeom prst="downArrow">
              <a:avLst/>
            </a:prstGeom>
            <a:solidFill>
              <a:srgbClr val="92D050"/>
            </a:solidFill>
            <a:ln>
              <a:solidFill>
                <a:schemeClr val="accent6">
                  <a:lumMod val="60000"/>
                  <a:lumOff val="40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</p:sp>
        <p:sp>
          <p:nvSpPr>
            <p:cNvPr id="17" name="Right Brace 16"/>
            <p:cNvSpPr/>
            <p:nvPr/>
          </p:nvSpPr>
          <p:spPr bwMode="auto">
            <a:xfrm rot="16200000">
              <a:off x="208087" y="1184474"/>
              <a:ext cx="475417" cy="891588"/>
            </a:xfrm>
            <a:prstGeom prst="rightBrace">
              <a:avLst>
                <a:gd name="adj1" fmla="val 8333"/>
                <a:gd name="adj2" fmla="val 46463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vert" wrap="square" lIns="0" tIns="0" rIns="0" bIns="0" numCol="1" rtlCol="0" anchor="ctr" anchorCtr="1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100" b="1" dirty="0" err="1" smtClean="0">
                  <a:latin typeface="Arial" charset="0"/>
                </a:rPr>
                <a:t>Datenmodell</a:t>
              </a:r>
              <a:endParaRPr kumimoji="0" lang="en-US" sz="1100" b="1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endParaRP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721" y="2702453"/>
            <a:ext cx="1976437" cy="1571625"/>
          </a:xfrm>
          <a:prstGeom prst="rect">
            <a:avLst/>
          </a:prstGeom>
        </p:spPr>
      </p:pic>
      <p:pic>
        <p:nvPicPr>
          <p:cNvPr id="20" name="Picture 19" descr="Hard Drive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26681" y="2523658"/>
            <a:ext cx="821781" cy="655910"/>
          </a:xfrm>
          <a:prstGeom prst="rect">
            <a:avLst/>
          </a:prstGeom>
          <a:noFill/>
        </p:spPr>
      </p:pic>
      <p:pic>
        <p:nvPicPr>
          <p:cNvPr id="21" name="Picture 2" descr="X-25E - Intel's Enterprise-Class SSD">
            <a:hlinkClick r:id="rId6" tooltip="X-25E - Intel's Enterprise-Class SSD"/>
          </p:cNvPr>
          <p:cNvPicPr>
            <a:picLocks noChangeAspect="1" noChangeArrowheads="1"/>
          </p:cNvPicPr>
          <p:nvPr/>
        </p:nvPicPr>
        <p:blipFill rotWithShape="1">
          <a:blip r:embed="rId7" cstate="print"/>
          <a:srcRect l="41902" t="11307" r="39080" b="73898"/>
          <a:stretch/>
        </p:blipFill>
        <p:spPr bwMode="auto">
          <a:xfrm>
            <a:off x="8056402" y="1693506"/>
            <a:ext cx="618181" cy="360040"/>
          </a:xfrm>
          <a:prstGeom prst="rect">
            <a:avLst/>
          </a:prstGeom>
          <a:noFill/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21"/>
          <a:stretch/>
        </p:blipFill>
        <p:spPr>
          <a:xfrm>
            <a:off x="5663693" y="3159419"/>
            <a:ext cx="3161928" cy="2829255"/>
          </a:xfrm>
          <a:prstGeom prst="rect">
            <a:avLst/>
          </a:prstGeom>
        </p:spPr>
      </p:pic>
      <p:pic>
        <p:nvPicPr>
          <p:cNvPr id="24" name="Picture 23" descr="thumbnail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65894" y="4517722"/>
            <a:ext cx="936104" cy="9361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5" name="TextBox 24"/>
          <p:cNvSpPr txBox="1"/>
          <p:nvPr/>
        </p:nvSpPr>
        <p:spPr>
          <a:xfrm>
            <a:off x="2880405" y="2048621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CPU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378625" y="3447839"/>
            <a:ext cx="14927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Hauptspeicher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986574" y="1340126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Cache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881754" y="2188232"/>
            <a:ext cx="10107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Festplatte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537" y="1752279"/>
            <a:ext cx="2293417" cy="11781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0417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b="1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993054"/>
            <a:ext cx="8438944" cy="474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9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SQL Server PDW Appliance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028" r="35317"/>
          <a:stretch/>
        </p:blipFill>
        <p:spPr>
          <a:xfrm>
            <a:off x="6300192" y="900000"/>
            <a:ext cx="2446985" cy="6188667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525730" y="4158754"/>
            <a:ext cx="1135448" cy="1077864"/>
            <a:chOff x="3670895" y="3094086"/>
            <a:chExt cx="1135448" cy="1077864"/>
          </a:xfrm>
          <a:solidFill>
            <a:schemeClr val="bg1">
              <a:lumMod val="50000"/>
            </a:schemeClr>
          </a:solidFill>
        </p:grpSpPr>
        <p:sp>
          <p:nvSpPr>
            <p:cNvPr id="12" name="Rectangle 11"/>
            <p:cNvSpPr/>
            <p:nvPr/>
          </p:nvSpPr>
          <p:spPr bwMode="auto">
            <a:xfrm>
              <a:off x="3670895" y="3094086"/>
              <a:ext cx="1135448" cy="107786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1941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e-DE" sz="1400" spc="-100" dirty="0" smtClean="0">
                  <a:ln w="3175">
                    <a:noFill/>
                  </a:ln>
                  <a:solidFill>
                    <a:schemeClr val="bg1"/>
                  </a:solidFill>
                  <a:latin typeface="Segoe UI Light" pitchFamily="34" charset="0"/>
                  <a:cs typeface="Segoe UI" pitchFamily="34" charset="0"/>
                </a:rPr>
                <a:t>Plug </a:t>
              </a:r>
              <a:r>
                <a:rPr lang="de-DE" sz="1400" spc="-100" dirty="0" err="1" smtClean="0">
                  <a:ln w="3175">
                    <a:noFill/>
                  </a:ln>
                  <a:solidFill>
                    <a:schemeClr val="bg1"/>
                  </a:solidFill>
                  <a:latin typeface="Segoe UI Light" pitchFamily="34" charset="0"/>
                  <a:cs typeface="Segoe UI" pitchFamily="34" charset="0"/>
                </a:rPr>
                <a:t>and</a:t>
              </a:r>
              <a:r>
                <a:rPr lang="de-DE" sz="1400" spc="-100" dirty="0" smtClean="0">
                  <a:ln w="3175">
                    <a:noFill/>
                  </a:ln>
                  <a:solidFill>
                    <a:schemeClr val="bg1"/>
                  </a:solidFill>
                  <a:latin typeface="Segoe UI Light" pitchFamily="34" charset="0"/>
                  <a:cs typeface="Segoe UI" pitchFamily="34" charset="0"/>
                </a:rPr>
                <a:t> Play</a:t>
              </a:r>
              <a:endParaRPr lang="de-DE" sz="1400" spc="-100" dirty="0">
                <a:ln w="3175">
                  <a:noFill/>
                </a:ln>
                <a:solidFill>
                  <a:schemeClr val="bg1"/>
                </a:solidFill>
                <a:latin typeface="Segoe UI Light" pitchFamily="34" charset="0"/>
                <a:cs typeface="Segoe UI" pitchFamily="34" charset="0"/>
              </a:endParaRPr>
            </a:p>
          </p:txBody>
        </p:sp>
        <p:pic>
          <p:nvPicPr>
            <p:cNvPr id="13" name="Picture 7" descr="\\MAGNUM\Projects\Microsoft\Cloud Power FY12\Design\ICONS_PNG\New_Business_Requirements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3958378" y="3458917"/>
              <a:ext cx="560482" cy="560482"/>
            </a:xfrm>
            <a:prstGeom prst="rect">
              <a:avLst/>
            </a:prstGeom>
            <a:grpFill/>
          </p:spPr>
        </p:pic>
      </p:grpSp>
      <p:grpSp>
        <p:nvGrpSpPr>
          <p:cNvPr id="14" name="Group 13"/>
          <p:cNvGrpSpPr/>
          <p:nvPr/>
        </p:nvGrpSpPr>
        <p:grpSpPr>
          <a:xfrm>
            <a:off x="1823647" y="4158754"/>
            <a:ext cx="1135448" cy="1077864"/>
            <a:chOff x="4968812" y="3094086"/>
            <a:chExt cx="1135448" cy="1077864"/>
          </a:xfrm>
          <a:solidFill>
            <a:schemeClr val="bg1">
              <a:lumMod val="50000"/>
            </a:schemeClr>
          </a:solidFill>
        </p:grpSpPr>
        <p:sp>
          <p:nvSpPr>
            <p:cNvPr id="15" name="Rectangle 14"/>
            <p:cNvSpPr/>
            <p:nvPr/>
          </p:nvSpPr>
          <p:spPr bwMode="auto">
            <a:xfrm>
              <a:off x="4968812" y="3094086"/>
              <a:ext cx="1135448" cy="107786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1941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e-DE" sz="1400" spc="-100" dirty="0" smtClean="0">
                  <a:ln w="3175">
                    <a:noFill/>
                  </a:ln>
                  <a:solidFill>
                    <a:schemeClr val="bg1"/>
                  </a:solidFill>
                  <a:latin typeface="Segoe UI Light" pitchFamily="34" charset="0"/>
                  <a:cs typeface="Segoe UI" pitchFamily="34" charset="0"/>
                </a:rPr>
                <a:t>Eingebaute</a:t>
              </a:r>
            </a:p>
            <a:p>
              <a:pPr algn="ctr" defTabSz="131941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e-DE" sz="1400" spc="-100" dirty="0" smtClean="0">
                  <a:ln w="3175">
                    <a:noFill/>
                  </a:ln>
                  <a:solidFill>
                    <a:schemeClr val="bg1"/>
                  </a:solidFill>
                  <a:latin typeface="Segoe UI Light" pitchFamily="34" charset="0"/>
                  <a:cs typeface="Segoe UI" pitchFamily="34" charset="0"/>
                </a:rPr>
                <a:t>Best Practices</a:t>
              </a:r>
              <a:endParaRPr lang="de-DE" sz="1400" spc="-100" dirty="0">
                <a:ln w="3175">
                  <a:noFill/>
                </a:ln>
                <a:solidFill>
                  <a:schemeClr val="bg1"/>
                </a:solidFill>
                <a:latin typeface="Segoe UI Light" pitchFamily="34" charset="0"/>
                <a:cs typeface="Segoe UI" pitchFamily="34" charset="0"/>
              </a:endParaRPr>
            </a:p>
          </p:txBody>
        </p:sp>
        <p:pic>
          <p:nvPicPr>
            <p:cNvPr id="16" name="Picture 2" descr="\\MAGNUM\Projects\Microsoft\Cloud Power FY12\Design\ICONS_PNG\Compass.png"/>
            <p:cNvPicPr>
              <a:picLocks noChangeAspect="1" noChangeArrowheads="1"/>
            </p:cNvPicPr>
            <p:nvPr/>
          </p:nvPicPr>
          <p:blipFill>
            <a:blip r:embed="rId4" cstate="print">
              <a:lum bright="100000"/>
            </a:blip>
            <a:srcRect/>
            <a:stretch>
              <a:fillRect/>
            </a:stretch>
          </p:blipFill>
          <p:spPr bwMode="auto">
            <a:xfrm>
              <a:off x="5273628" y="3547502"/>
              <a:ext cx="548248" cy="548248"/>
            </a:xfrm>
            <a:prstGeom prst="rect">
              <a:avLst/>
            </a:prstGeom>
            <a:grpFill/>
          </p:spPr>
        </p:pic>
      </p:grpSp>
      <p:grpSp>
        <p:nvGrpSpPr>
          <p:cNvPr id="17" name="Group 16"/>
          <p:cNvGrpSpPr/>
          <p:nvPr/>
        </p:nvGrpSpPr>
        <p:grpSpPr>
          <a:xfrm>
            <a:off x="3121564" y="4158754"/>
            <a:ext cx="1135448" cy="1077864"/>
            <a:chOff x="6266729" y="3094086"/>
            <a:chExt cx="1135448" cy="1077864"/>
          </a:xfrm>
          <a:solidFill>
            <a:schemeClr val="bg1">
              <a:lumMod val="50000"/>
            </a:schemeClr>
          </a:solidFill>
        </p:grpSpPr>
        <p:sp>
          <p:nvSpPr>
            <p:cNvPr id="18" name="Rectangle 17"/>
            <p:cNvSpPr/>
            <p:nvPr/>
          </p:nvSpPr>
          <p:spPr bwMode="auto">
            <a:xfrm>
              <a:off x="6266729" y="3094086"/>
              <a:ext cx="1135448" cy="107786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1941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de-DE" sz="1400" spc="-100" dirty="0" smtClean="0">
                  <a:ln w="3175">
                    <a:noFill/>
                  </a:ln>
                  <a:solidFill>
                    <a:schemeClr val="bg1"/>
                  </a:solidFill>
                  <a:latin typeface="Segoe UI Light" pitchFamily="34" charset="0"/>
                  <a:cs typeface="Segoe UI" pitchFamily="34" charset="0"/>
                </a:rPr>
                <a:t>Zeit sparen</a:t>
              </a:r>
              <a:endParaRPr lang="de-DE" sz="1400" spc="-100" dirty="0">
                <a:ln w="3175">
                  <a:noFill/>
                </a:ln>
                <a:solidFill>
                  <a:schemeClr val="bg1"/>
                </a:solidFill>
                <a:latin typeface="Segoe UI Light" pitchFamily="34" charset="0"/>
                <a:cs typeface="Segoe UI" pitchFamily="34" charset="0"/>
              </a:endParaRPr>
            </a:p>
          </p:txBody>
        </p:sp>
        <p:pic>
          <p:nvPicPr>
            <p:cNvPr id="19" name="Picture 2" descr="http://www.clker.com/cliparts/7/f/c/1/12941991901859046050images-th.png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49197" y="3477461"/>
              <a:ext cx="570512" cy="570512"/>
            </a:xfrm>
            <a:prstGeom prst="rect">
              <a:avLst/>
            </a:prstGeom>
            <a:grpFill/>
          </p:spPr>
        </p:pic>
      </p:grpSp>
      <p:grpSp>
        <p:nvGrpSpPr>
          <p:cNvPr id="3" name="Group 2"/>
          <p:cNvGrpSpPr/>
          <p:nvPr/>
        </p:nvGrpSpPr>
        <p:grpSpPr>
          <a:xfrm>
            <a:off x="107504" y="2112419"/>
            <a:ext cx="4925400" cy="1914252"/>
            <a:chOff x="107504" y="2112419"/>
            <a:chExt cx="4925400" cy="1914252"/>
          </a:xfrm>
        </p:grpSpPr>
        <p:grpSp>
          <p:nvGrpSpPr>
            <p:cNvPr id="5" name="Group 4"/>
            <p:cNvGrpSpPr/>
            <p:nvPr/>
          </p:nvGrpSpPr>
          <p:grpSpPr>
            <a:xfrm>
              <a:off x="107504" y="2112419"/>
              <a:ext cx="4925400" cy="1914252"/>
              <a:chOff x="3328904" y="1250650"/>
              <a:chExt cx="4925400" cy="1914252"/>
            </a:xfrm>
            <a:solidFill>
              <a:srgbClr val="0096D6"/>
            </a:solidFill>
          </p:grpSpPr>
          <p:sp>
            <p:nvSpPr>
              <p:cNvPr id="6" name="Rectangle 5"/>
              <p:cNvSpPr/>
              <p:nvPr/>
            </p:nvSpPr>
            <p:spPr bwMode="auto">
              <a:xfrm>
                <a:off x="3328904" y="1250650"/>
                <a:ext cx="4925400" cy="191425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de-DE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algn="ctr">
                  <a:lnSpc>
                    <a:spcPct val="90000"/>
                  </a:lnSpc>
                </a:pPr>
                <a:r>
                  <a:rPr lang="de-DE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Vorgefertigte  </a:t>
                </a:r>
                <a:r>
                  <a:rPr lang="de-DE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Hardware + Software Appliance</a:t>
                </a:r>
              </a:p>
              <a:p>
                <a:pPr algn="ctr">
                  <a:lnSpc>
                    <a:spcPct val="90000"/>
                  </a:lnSpc>
                </a:pPr>
                <a:endParaRPr lang="de-DE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742950" lvl="1" indent="-285750">
                  <a:lnSpc>
                    <a:spcPct val="90000"/>
                  </a:lnSpc>
                  <a:buFont typeface="Arial" pitchFamily="34" charset="0"/>
                  <a:buChar char="•"/>
                </a:pPr>
                <a:r>
                  <a:rPr lang="de-DE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Zusammen mit HP und Dell entwickelt</a:t>
                </a:r>
              </a:p>
              <a:p>
                <a:pPr marL="742950" lvl="1" indent="-285750">
                  <a:lnSpc>
                    <a:spcPct val="90000"/>
                  </a:lnSpc>
                  <a:buFont typeface="Arial" pitchFamily="34" charset="0"/>
                  <a:buChar char="•"/>
                </a:pPr>
                <a:endParaRPr lang="de-DE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742950" lvl="1" indent="-285750">
                  <a:lnSpc>
                    <a:spcPct val="90000"/>
                  </a:lnSpc>
                  <a:buFont typeface="Arial" pitchFamily="34" charset="0"/>
                  <a:buChar char="•"/>
                </a:pPr>
                <a:r>
                  <a:rPr lang="de-DE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Vorgefertigte Hardware</a:t>
                </a:r>
              </a:p>
              <a:p>
                <a:pPr marL="285750" indent="-285750">
                  <a:lnSpc>
                    <a:spcPct val="90000"/>
                  </a:lnSpc>
                  <a:buFont typeface="Arial" pitchFamily="34" charset="0"/>
                  <a:buChar char="•"/>
                </a:pPr>
                <a:endParaRPr lang="de-DE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  <a:p>
                <a:pPr marL="742950" lvl="1" indent="-285750">
                  <a:lnSpc>
                    <a:spcPct val="90000"/>
                  </a:lnSpc>
                  <a:buFont typeface="Arial" pitchFamily="34" charset="0"/>
                  <a:buChar char="•"/>
                </a:pPr>
                <a:r>
                  <a:rPr lang="de-DE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UI Light" panose="020B0502040204020203" pitchFamily="34" charset="0"/>
                    <a:cs typeface="Segoe UI Light" panose="020B0502040204020203" pitchFamily="34" charset="0"/>
                  </a:rPr>
                  <a:t>Vorinstallierte Software</a:t>
                </a:r>
              </a:p>
              <a:p>
                <a:pPr marL="285750" indent="-285750">
                  <a:lnSpc>
                    <a:spcPct val="90000"/>
                  </a:lnSpc>
                  <a:buFont typeface="Arial" pitchFamily="34" charset="0"/>
                  <a:buChar char="•"/>
                </a:pPr>
                <a:endParaRPr lang="de-DE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Light" panose="020B0502040204020203" pitchFamily="34" charset="0"/>
                  <a:cs typeface="Segoe UI Light" panose="020B0502040204020203" pitchFamily="34" charset="0"/>
                </a:endParaRP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7086635" y="2417144"/>
                <a:ext cx="1115674" cy="492760"/>
                <a:chOff x="5404272" y="3409950"/>
                <a:chExt cx="1115674" cy="492760"/>
              </a:xfrm>
              <a:grpFill/>
            </p:grpSpPr>
            <p:sp>
              <p:nvSpPr>
                <p:cNvPr id="8" name="Rectangle 7"/>
                <p:cNvSpPr/>
                <p:nvPr/>
              </p:nvSpPr>
              <p:spPr>
                <a:xfrm>
                  <a:off x="5963050" y="3409950"/>
                  <a:ext cx="556896" cy="4927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 dirty="0"/>
                </a:p>
              </p:txBody>
            </p:sp>
            <p:pic>
              <p:nvPicPr>
                <p:cNvPr id="10" name="Picture 9" descr="C:\Users\ochiu\AppData\Local\Temp\Temp1_HP_logo_blue_GIF.zip\HP_logo_blue_GIF\HP_Blue_RGB_72_LG.gif"/>
                <p:cNvPicPr/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04272" y="3409950"/>
                  <a:ext cx="492760" cy="492760"/>
                </a:xfrm>
                <a:prstGeom prst="rect">
                  <a:avLst/>
                </a:prstGeom>
                <a:grpFill/>
                <a:ln>
                  <a:noFill/>
                </a:ln>
              </p:spPr>
            </p:pic>
          </p:grpSp>
        </p:grpSp>
        <p:pic>
          <p:nvPicPr>
            <p:cNvPr id="20" name="Picture 19" descr="dell_blue_lrg_logo.png"/>
            <p:cNvPicPr/>
            <p:nvPr/>
          </p:nvPicPr>
          <p:blipFill>
            <a:blip r:embed="rId9" cstate="screen"/>
            <a:stretch>
              <a:fillRect/>
            </a:stretch>
          </p:blipFill>
          <p:spPr bwMode="black">
            <a:xfrm>
              <a:off x="4442153" y="3278913"/>
              <a:ext cx="516255" cy="5162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8259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Ultra </a:t>
            </a:r>
            <a:r>
              <a:rPr lang="de-DE" dirty="0" err="1" smtClean="0"/>
              <a:t>Shared</a:t>
            </a:r>
            <a:r>
              <a:rPr lang="de-DE" dirty="0" smtClean="0"/>
              <a:t> </a:t>
            </a:r>
            <a:r>
              <a:rPr lang="de-DE" dirty="0" err="1" smtClean="0"/>
              <a:t>Nothing</a:t>
            </a:r>
            <a:r>
              <a:rPr lang="de-DE" dirty="0" smtClean="0"/>
              <a:t> Architektur</a:t>
            </a:r>
            <a:endParaRPr lang="de-DE" dirty="0"/>
          </a:p>
        </p:txBody>
      </p:sp>
      <p:sp>
        <p:nvSpPr>
          <p:cNvPr id="4" name="Rectangle 3"/>
          <p:cNvSpPr/>
          <p:nvPr/>
        </p:nvSpPr>
        <p:spPr>
          <a:xfrm>
            <a:off x="226062" y="2045270"/>
            <a:ext cx="2980669" cy="37599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tlCol="0" anchor="ctr"/>
          <a:lstStyle/>
          <a:p>
            <a:pPr algn="ctr">
              <a:lnSpc>
                <a:spcPct val="85000"/>
              </a:lnSpc>
            </a:pPr>
            <a:endParaRPr lang="de-DE" sz="1600" dirty="0">
              <a:solidFill>
                <a:prstClr val="white"/>
              </a:solidFill>
              <a:latin typeface="+mj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91722" y="2045270"/>
            <a:ext cx="5094102" cy="375999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tlCol="0" anchor="ctr"/>
          <a:lstStyle/>
          <a:p>
            <a:pPr algn="ctr">
              <a:lnSpc>
                <a:spcPct val="85000"/>
              </a:lnSpc>
            </a:pPr>
            <a:endParaRPr lang="de-DE" sz="2000" dirty="0">
              <a:solidFill>
                <a:prstClr val="white"/>
              </a:solidFill>
              <a:latin typeface="+mj-lt"/>
            </a:endParaRPr>
          </a:p>
        </p:txBody>
      </p:sp>
      <p:pic>
        <p:nvPicPr>
          <p:cNvPr id="6" name="Picture 2" descr="C:\Prabhu\Jobs\WorldWide\Ward, Kristy A (Alliances)\Nov 26\Picture\DL360G7.jpg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9180" y="2366576"/>
            <a:ext cx="1388129" cy="215606"/>
          </a:xfrm>
          <a:prstGeom prst="rect">
            <a:avLst/>
          </a:prstGeom>
          <a:noFill/>
        </p:spPr>
      </p:pic>
      <p:pic>
        <p:nvPicPr>
          <p:cNvPr id="8" name="Picture 2" descr="C:\Prabhu\Jobs\WorldWide\Ward, Kristy A (Alliances)\Nov 26\Picture\DL360G7.jpg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9180" y="3093880"/>
            <a:ext cx="1388129" cy="215606"/>
          </a:xfrm>
          <a:prstGeom prst="rect">
            <a:avLst/>
          </a:prstGeom>
          <a:noFill/>
        </p:spPr>
      </p:pic>
      <p:pic>
        <p:nvPicPr>
          <p:cNvPr id="9" name="Picture 2" descr="C:\Prabhu\Jobs\WorldWide\Ward, Kristy A (Alliances)\Nov 26\Picture\DL360G7.jpg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9180" y="3821183"/>
            <a:ext cx="1388129" cy="215606"/>
          </a:xfrm>
          <a:prstGeom prst="rect">
            <a:avLst/>
          </a:prstGeom>
          <a:noFill/>
        </p:spPr>
      </p:pic>
      <p:pic>
        <p:nvPicPr>
          <p:cNvPr id="10" name="Picture 2" descr="C:\Prabhu\Jobs\WorldWide\Ward, Kristy A (Alliances)\Nov 26\Picture\DL360G7.jpg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9180" y="4548487"/>
            <a:ext cx="1388129" cy="215606"/>
          </a:xfrm>
          <a:prstGeom prst="rect">
            <a:avLst/>
          </a:prstGeom>
          <a:noFill/>
        </p:spPr>
      </p:pic>
      <p:pic>
        <p:nvPicPr>
          <p:cNvPr id="11" name="Picture 2" descr="C:\Prabhu\Jobs\WorldWide\Ward, Kristy A (Alliances)\Nov 26\Picture\DL360G7.jpg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89180" y="5275790"/>
            <a:ext cx="1388129" cy="215606"/>
          </a:xfrm>
          <a:prstGeom prst="rect">
            <a:avLst/>
          </a:prstGeom>
          <a:noFill/>
        </p:spPr>
      </p:pic>
      <p:cxnSp>
        <p:nvCxnSpPr>
          <p:cNvPr id="16" name="Straight Connector 15"/>
          <p:cNvCxnSpPr>
            <a:stCxn id="6" idx="3"/>
          </p:cNvCxnSpPr>
          <p:nvPr/>
        </p:nvCxnSpPr>
        <p:spPr>
          <a:xfrm>
            <a:off x="5077307" y="2474380"/>
            <a:ext cx="261260" cy="1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8" idx="3"/>
          </p:cNvCxnSpPr>
          <p:nvPr/>
        </p:nvCxnSpPr>
        <p:spPr>
          <a:xfrm flipV="1">
            <a:off x="5077307" y="3196845"/>
            <a:ext cx="26126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9" idx="3"/>
          </p:cNvCxnSpPr>
          <p:nvPr/>
        </p:nvCxnSpPr>
        <p:spPr>
          <a:xfrm flipV="1">
            <a:off x="5077307" y="3919310"/>
            <a:ext cx="26126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0" idx="3"/>
          </p:cNvCxnSpPr>
          <p:nvPr/>
        </p:nvCxnSpPr>
        <p:spPr>
          <a:xfrm flipV="1">
            <a:off x="5077307" y="4641776"/>
            <a:ext cx="26126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1" idx="3"/>
          </p:cNvCxnSpPr>
          <p:nvPr/>
        </p:nvCxnSpPr>
        <p:spPr>
          <a:xfrm flipV="1">
            <a:off x="5077307" y="5364241"/>
            <a:ext cx="26126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1"/>
            <a:endCxn id="9" idx="1"/>
          </p:cNvCxnSpPr>
          <p:nvPr/>
        </p:nvCxnSpPr>
        <p:spPr>
          <a:xfrm rot="10800000" flipV="1">
            <a:off x="3689178" y="2474380"/>
            <a:ext cx="1588" cy="1454607"/>
          </a:xfrm>
          <a:prstGeom prst="bentConnector3">
            <a:avLst>
              <a:gd name="adj1" fmla="val 14395466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6" idx="1"/>
            <a:endCxn id="10" idx="1"/>
          </p:cNvCxnSpPr>
          <p:nvPr/>
        </p:nvCxnSpPr>
        <p:spPr>
          <a:xfrm rot="10800000" flipV="1">
            <a:off x="3689178" y="2474380"/>
            <a:ext cx="1588" cy="2181911"/>
          </a:xfrm>
          <a:prstGeom prst="bentConnector3">
            <a:avLst>
              <a:gd name="adj1" fmla="val 14395466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6" idx="1"/>
            <a:endCxn id="11" idx="1"/>
          </p:cNvCxnSpPr>
          <p:nvPr/>
        </p:nvCxnSpPr>
        <p:spPr>
          <a:xfrm rot="10800000" flipV="1">
            <a:off x="3689178" y="2474379"/>
            <a:ext cx="1588" cy="2909214"/>
          </a:xfrm>
          <a:prstGeom prst="bentConnector3">
            <a:avLst>
              <a:gd name="adj1" fmla="val 14395466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38939" y="1997789"/>
            <a:ext cx="296736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05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Große Fakten- oder Dimensionstabellen werden über alle Knoten verteilt</a:t>
            </a:r>
          </a:p>
        </p:txBody>
      </p:sp>
      <p:grpSp>
        <p:nvGrpSpPr>
          <p:cNvPr id="25" name="Group 78"/>
          <p:cNvGrpSpPr/>
          <p:nvPr/>
        </p:nvGrpSpPr>
        <p:grpSpPr>
          <a:xfrm>
            <a:off x="6885625" y="2294396"/>
            <a:ext cx="1532123" cy="369094"/>
            <a:chOff x="7129463" y="2045081"/>
            <a:chExt cx="1532123" cy="492125"/>
          </a:xfrm>
        </p:grpSpPr>
        <p:sp>
          <p:nvSpPr>
            <p:cNvPr id="26" name="Rectangle 79"/>
            <p:cNvSpPr>
              <a:spLocks noChangeArrowheads="1"/>
            </p:cNvSpPr>
            <p:nvPr/>
          </p:nvSpPr>
          <p:spPr bwMode="auto">
            <a:xfrm>
              <a:off x="7129463" y="2045081"/>
              <a:ext cx="406808" cy="212223"/>
            </a:xfrm>
            <a:prstGeom prst="rect">
              <a:avLst/>
            </a:prstGeom>
            <a:solidFill>
              <a:srgbClr val="0096D6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>
              <a:outerShdw sx="1000" sy="1000" algn="ctr">
                <a:srgbClr val="000000"/>
              </a:outerShdw>
            </a:effectLst>
          </p:spPr>
          <p:txBody>
            <a:bodyPr tIns="0" bIns="0" anchor="ctr" anchorCtr="0"/>
            <a:lstStyle/>
            <a:p>
              <a:pPr algn="ctr">
                <a:defRPr/>
              </a:pPr>
              <a:r>
                <a:rPr lang="de-DE" sz="900" dirty="0" smtClean="0">
                  <a:solidFill>
                    <a:schemeClr val="bg1"/>
                  </a:solidFill>
                  <a:latin typeface="Futura Hv" pitchFamily="34" charset="0"/>
                </a:rPr>
                <a:t>TD</a:t>
              </a:r>
              <a:endParaRPr lang="de-DE" sz="900" dirty="0">
                <a:solidFill>
                  <a:schemeClr val="bg1"/>
                </a:solidFill>
                <a:latin typeface="Futura Hv" pitchFamily="34" charset="0"/>
              </a:endParaRPr>
            </a:p>
          </p:txBody>
        </p:sp>
        <p:sp>
          <p:nvSpPr>
            <p:cNvPr id="27" name="Rectangle 80"/>
            <p:cNvSpPr>
              <a:spLocks noChangeArrowheads="1"/>
            </p:cNvSpPr>
            <p:nvPr/>
          </p:nvSpPr>
          <p:spPr bwMode="auto">
            <a:xfrm>
              <a:off x="7129463" y="2324983"/>
              <a:ext cx="406808" cy="212223"/>
            </a:xfrm>
            <a:prstGeom prst="rect">
              <a:avLst/>
            </a:prstGeom>
            <a:solidFill>
              <a:srgbClr val="0096D6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>
              <a:outerShdw sx="1000" sy="1000" algn="ctr">
                <a:srgbClr val="000000"/>
              </a:outerShdw>
            </a:effectLst>
          </p:spPr>
          <p:txBody>
            <a:bodyPr tIns="0" bIns="0" anchor="ctr" anchorCtr="0"/>
            <a:lstStyle/>
            <a:p>
              <a:pPr algn="ctr">
                <a:defRPr/>
              </a:pPr>
              <a:r>
                <a:rPr lang="de-DE" sz="900" dirty="0" smtClean="0">
                  <a:solidFill>
                    <a:schemeClr val="bg1"/>
                  </a:solidFill>
                  <a:latin typeface="Futura Hv" pitchFamily="34" charset="0"/>
                </a:rPr>
                <a:t>SD</a:t>
              </a:r>
              <a:endParaRPr lang="de-DE" sz="900" dirty="0">
                <a:solidFill>
                  <a:schemeClr val="bg1"/>
                </a:solidFill>
                <a:latin typeface="Futura Hv" pitchFamily="34" charset="0"/>
              </a:endParaRPr>
            </a:p>
          </p:txBody>
        </p:sp>
        <p:sp>
          <p:nvSpPr>
            <p:cNvPr id="28" name="Rectangle 81"/>
            <p:cNvSpPr>
              <a:spLocks noChangeArrowheads="1"/>
            </p:cNvSpPr>
            <p:nvPr/>
          </p:nvSpPr>
          <p:spPr bwMode="auto">
            <a:xfrm>
              <a:off x="8254778" y="2045081"/>
              <a:ext cx="406808" cy="212222"/>
            </a:xfrm>
            <a:prstGeom prst="rect">
              <a:avLst/>
            </a:prstGeom>
            <a:solidFill>
              <a:srgbClr val="0096D6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>
              <a:outerShdw sx="1000" sy="1000" algn="ctr">
                <a:srgbClr val="000000"/>
              </a:outerShdw>
            </a:effectLst>
          </p:spPr>
          <p:txBody>
            <a:bodyPr tIns="0" bIns="0" anchor="ctr" anchorCtr="0"/>
            <a:lstStyle/>
            <a:p>
              <a:pPr algn="ctr">
                <a:defRPr/>
              </a:pPr>
              <a:r>
                <a:rPr lang="de-DE" sz="900" dirty="0" smtClean="0">
                  <a:solidFill>
                    <a:schemeClr val="bg1"/>
                  </a:solidFill>
                  <a:latin typeface="Futura Hv" pitchFamily="34" charset="0"/>
                </a:rPr>
                <a:t>PD</a:t>
              </a:r>
              <a:endParaRPr lang="de-DE" sz="900" dirty="0">
                <a:solidFill>
                  <a:schemeClr val="bg1"/>
                </a:solidFill>
                <a:latin typeface="Futura Hv" pitchFamily="34" charset="0"/>
              </a:endParaRPr>
            </a:p>
          </p:txBody>
        </p:sp>
        <p:sp>
          <p:nvSpPr>
            <p:cNvPr id="29" name="Rectangle 82"/>
            <p:cNvSpPr>
              <a:spLocks noChangeArrowheads="1"/>
            </p:cNvSpPr>
            <p:nvPr/>
          </p:nvSpPr>
          <p:spPr bwMode="auto">
            <a:xfrm>
              <a:off x="8254778" y="2324983"/>
              <a:ext cx="406808" cy="212222"/>
            </a:xfrm>
            <a:prstGeom prst="rect">
              <a:avLst/>
            </a:prstGeom>
            <a:solidFill>
              <a:srgbClr val="0096D6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>
              <a:outerShdw sx="1000" sy="1000" algn="ctr">
                <a:srgbClr val="000000"/>
              </a:outerShdw>
            </a:effectLst>
          </p:spPr>
          <p:txBody>
            <a:bodyPr tIns="0" bIns="0" anchor="ctr" anchorCtr="0"/>
            <a:lstStyle/>
            <a:p>
              <a:pPr algn="ctr">
                <a:defRPr/>
              </a:pPr>
              <a:r>
                <a:rPr lang="de-DE" sz="900" dirty="0" smtClean="0">
                  <a:solidFill>
                    <a:schemeClr val="bg1"/>
                  </a:solidFill>
                  <a:latin typeface="Futura Hv" pitchFamily="34" charset="0"/>
                </a:rPr>
                <a:t>MD</a:t>
              </a:r>
              <a:endParaRPr lang="de-DE" sz="900" dirty="0">
                <a:solidFill>
                  <a:schemeClr val="bg1"/>
                </a:solidFill>
                <a:latin typeface="Futura Hv" pitchFamily="34" charset="0"/>
              </a:endParaRPr>
            </a:p>
          </p:txBody>
        </p:sp>
        <p:sp>
          <p:nvSpPr>
            <p:cNvPr id="30" name="Rectangle 70"/>
            <p:cNvSpPr>
              <a:spLocks noChangeArrowheads="1"/>
            </p:cNvSpPr>
            <p:nvPr/>
          </p:nvSpPr>
          <p:spPr bwMode="auto">
            <a:xfrm>
              <a:off x="7609775" y="2109925"/>
              <a:ext cx="571499" cy="3624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>
              <a:outerShdw sx="1000" sy="1000" algn="ctr">
                <a:srgbClr val="000000"/>
              </a:outerShdw>
            </a:effectLst>
          </p:spPr>
          <p:txBody>
            <a:bodyPr tIns="0" bIns="0" anchor="ctr" anchorCtr="0"/>
            <a:lstStyle/>
            <a:p>
              <a:pPr algn="ctr">
                <a:defRPr/>
              </a:pPr>
              <a:r>
                <a:rPr lang="de-DE" sz="900" dirty="0" smtClean="0">
                  <a:solidFill>
                    <a:schemeClr val="bg1"/>
                  </a:solidFill>
                  <a:latin typeface="Futura Hv" pitchFamily="34" charset="0"/>
                </a:rPr>
                <a:t>SF</a:t>
              </a:r>
            </a:p>
            <a:p>
              <a:pPr algn="ctr">
                <a:defRPr/>
              </a:pPr>
              <a:r>
                <a:rPr lang="de-DE" sz="900" dirty="0" smtClean="0">
                  <a:solidFill>
                    <a:schemeClr val="bg1"/>
                  </a:solidFill>
                  <a:latin typeface="Futura Hv" pitchFamily="34" charset="0"/>
                </a:rPr>
                <a:t>01-08</a:t>
              </a:r>
              <a:endParaRPr lang="de-DE" sz="900" dirty="0">
                <a:solidFill>
                  <a:schemeClr val="bg1"/>
                </a:solidFill>
                <a:latin typeface="Futura Hv" pitchFamily="34" charset="0"/>
              </a:endParaRPr>
            </a:p>
          </p:txBody>
        </p:sp>
      </p:grpSp>
      <p:sp>
        <p:nvSpPr>
          <p:cNvPr id="31" name="Rectangle 55"/>
          <p:cNvSpPr>
            <a:spLocks noChangeArrowheads="1"/>
          </p:cNvSpPr>
          <p:nvPr/>
        </p:nvSpPr>
        <p:spPr bwMode="auto">
          <a:xfrm>
            <a:off x="363847" y="2530427"/>
            <a:ext cx="1091906" cy="1012342"/>
          </a:xfrm>
          <a:prstGeom prst="rect">
            <a:avLst/>
          </a:prstGeom>
          <a:solidFill>
            <a:srgbClr val="0096D6"/>
          </a:solidFill>
          <a:ln w="12700" algn="ctr">
            <a:solidFill>
              <a:schemeClr val="bg1"/>
            </a:solidFill>
            <a:miter lim="800000"/>
            <a:headEnd/>
            <a:tailEnd/>
          </a:ln>
          <a:effectLst>
            <a:outerShdw sx="1000" sy="1000" algn="ctr" rotWithShape="0">
              <a:srgbClr val="000000"/>
            </a:outerShdw>
          </a:effectLst>
        </p:spPr>
        <p:txBody>
          <a:bodyPr anchorCtr="1"/>
          <a:lstStyle/>
          <a:p>
            <a:pPr algn="ctr">
              <a:defRPr/>
            </a:pPr>
            <a:r>
              <a:rPr lang="de-DE" sz="800" dirty="0" smtClean="0">
                <a:solidFill>
                  <a:schemeClr val="bg1"/>
                </a:solidFill>
                <a:latin typeface="Futura Hv" pitchFamily="34" charset="0"/>
              </a:rPr>
              <a:t>Time </a:t>
            </a:r>
            <a:r>
              <a:rPr lang="de-DE" sz="800" dirty="0" err="1" smtClean="0">
                <a:solidFill>
                  <a:schemeClr val="bg1"/>
                </a:solidFill>
                <a:latin typeface="Futura Hv" pitchFamily="34" charset="0"/>
              </a:rPr>
              <a:t>Dim</a:t>
            </a:r>
            <a:endParaRPr lang="de-DE" sz="800" dirty="0">
              <a:solidFill>
                <a:schemeClr val="bg1"/>
              </a:solidFill>
              <a:latin typeface="Futura Hv" pitchFamily="34" charset="0"/>
            </a:endParaRPr>
          </a:p>
        </p:txBody>
      </p:sp>
      <p:sp>
        <p:nvSpPr>
          <p:cNvPr id="32" name="Text Box 56"/>
          <p:cNvSpPr txBox="1">
            <a:spLocks noChangeArrowheads="1"/>
          </p:cNvSpPr>
          <p:nvPr/>
        </p:nvSpPr>
        <p:spPr bwMode="auto">
          <a:xfrm>
            <a:off x="484845" y="2776661"/>
            <a:ext cx="813043" cy="707886"/>
          </a:xfrm>
          <a:prstGeom prst="rect">
            <a:avLst/>
          </a:prstGeom>
          <a:solidFill>
            <a:srgbClr val="0096D6"/>
          </a:solidFill>
          <a:ln w="9525" algn="ctr">
            <a:noFill/>
            <a:miter lim="800000"/>
            <a:headEnd/>
            <a:tailEnd/>
          </a:ln>
          <a:effectLst>
            <a:outerShdw sx="1000" sy="1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800" dirty="0" smtClean="0">
                <a:solidFill>
                  <a:schemeClr val="bg1"/>
                </a:solidFill>
                <a:latin typeface="+mj-lt"/>
              </a:rPr>
              <a:t>Date </a:t>
            </a:r>
            <a:r>
              <a:rPr lang="de-DE" sz="800" dirty="0" err="1" smtClean="0">
                <a:solidFill>
                  <a:schemeClr val="bg1"/>
                </a:solidFill>
                <a:latin typeface="+mj-lt"/>
              </a:rPr>
              <a:t>Dim</a:t>
            </a:r>
            <a:r>
              <a:rPr lang="de-DE" sz="800" dirty="0" smtClean="0">
                <a:solidFill>
                  <a:schemeClr val="bg1"/>
                </a:solidFill>
                <a:latin typeface="+mj-lt"/>
              </a:rPr>
              <a:t> ID</a:t>
            </a:r>
          </a:p>
          <a:p>
            <a:pPr>
              <a:defRPr/>
            </a:pPr>
            <a:r>
              <a:rPr lang="de-DE" sz="800" dirty="0" err="1" smtClean="0">
                <a:solidFill>
                  <a:schemeClr val="bg1"/>
                </a:solidFill>
                <a:latin typeface="+mj-lt"/>
              </a:rPr>
              <a:t>Calendar</a:t>
            </a:r>
            <a:r>
              <a:rPr lang="de-DE" sz="800" dirty="0" smtClean="0">
                <a:solidFill>
                  <a:schemeClr val="bg1"/>
                </a:solidFill>
                <a:latin typeface="+mj-lt"/>
              </a:rPr>
              <a:t> Year</a:t>
            </a:r>
          </a:p>
          <a:p>
            <a:pPr>
              <a:defRPr/>
            </a:pPr>
            <a:r>
              <a:rPr lang="de-DE" sz="800" dirty="0" err="1" smtClean="0">
                <a:solidFill>
                  <a:schemeClr val="bg1"/>
                </a:solidFill>
                <a:latin typeface="+mj-lt"/>
              </a:rPr>
              <a:t>Calendar</a:t>
            </a:r>
            <a:r>
              <a:rPr lang="de-DE" sz="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800" dirty="0" err="1" smtClean="0">
                <a:solidFill>
                  <a:schemeClr val="bg1"/>
                </a:solidFill>
                <a:latin typeface="+mj-lt"/>
              </a:rPr>
              <a:t>Qtr</a:t>
            </a:r>
            <a:endParaRPr lang="de-DE" sz="800" dirty="0" smtClean="0">
              <a:solidFill>
                <a:schemeClr val="bg1"/>
              </a:solidFill>
              <a:latin typeface="+mj-lt"/>
            </a:endParaRPr>
          </a:p>
          <a:p>
            <a:pPr>
              <a:defRPr/>
            </a:pPr>
            <a:r>
              <a:rPr lang="de-DE" sz="800" dirty="0" err="1" smtClean="0">
                <a:solidFill>
                  <a:schemeClr val="bg1"/>
                </a:solidFill>
                <a:latin typeface="+mj-lt"/>
              </a:rPr>
              <a:t>Calendar</a:t>
            </a:r>
            <a:r>
              <a:rPr lang="de-DE" sz="800" dirty="0" smtClean="0">
                <a:solidFill>
                  <a:schemeClr val="bg1"/>
                </a:solidFill>
                <a:latin typeface="+mj-lt"/>
              </a:rPr>
              <a:t> Mo</a:t>
            </a:r>
          </a:p>
          <a:p>
            <a:pPr>
              <a:defRPr/>
            </a:pPr>
            <a:r>
              <a:rPr lang="de-DE" sz="800" dirty="0" err="1" smtClean="0">
                <a:solidFill>
                  <a:schemeClr val="bg1"/>
                </a:solidFill>
                <a:latin typeface="+mj-lt"/>
              </a:rPr>
              <a:t>Calendar</a:t>
            </a:r>
            <a:r>
              <a:rPr lang="de-DE" sz="800" dirty="0" smtClean="0">
                <a:solidFill>
                  <a:schemeClr val="bg1"/>
                </a:solidFill>
                <a:latin typeface="+mj-lt"/>
              </a:rPr>
              <a:t> Day</a:t>
            </a:r>
            <a:endParaRPr lang="de-DE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Rectangle 58"/>
          <p:cNvSpPr>
            <a:spLocks noChangeArrowheads="1"/>
          </p:cNvSpPr>
          <p:nvPr/>
        </p:nvSpPr>
        <p:spPr bwMode="auto">
          <a:xfrm>
            <a:off x="363848" y="4721125"/>
            <a:ext cx="1091907" cy="1012343"/>
          </a:xfrm>
          <a:prstGeom prst="rect">
            <a:avLst/>
          </a:prstGeom>
          <a:solidFill>
            <a:srgbClr val="0096D6"/>
          </a:solidFill>
          <a:ln w="12700" algn="ctr">
            <a:solidFill>
              <a:schemeClr val="bg1"/>
            </a:solidFill>
            <a:miter lim="800000"/>
            <a:headEnd/>
            <a:tailEnd/>
          </a:ln>
          <a:effectLst>
            <a:outerShdw sx="1000" sy="1000" algn="ctr" rotWithShape="0">
              <a:srgbClr val="000000"/>
            </a:outerShdw>
          </a:effectLst>
        </p:spPr>
        <p:txBody>
          <a:bodyPr anchorCtr="1"/>
          <a:lstStyle/>
          <a:p>
            <a:pPr algn="ctr">
              <a:defRPr/>
            </a:pPr>
            <a:r>
              <a:rPr lang="de-DE" sz="800" dirty="0" smtClean="0">
                <a:solidFill>
                  <a:schemeClr val="bg1"/>
                </a:solidFill>
                <a:latin typeface="Futura Hv" pitchFamily="34" charset="0"/>
              </a:rPr>
              <a:t>Store </a:t>
            </a:r>
            <a:r>
              <a:rPr lang="de-DE" sz="800" dirty="0" err="1" smtClean="0">
                <a:solidFill>
                  <a:schemeClr val="bg1"/>
                </a:solidFill>
                <a:latin typeface="Futura Hv" pitchFamily="34" charset="0"/>
              </a:rPr>
              <a:t>Dim</a:t>
            </a:r>
            <a:endParaRPr lang="de-DE" sz="800" dirty="0">
              <a:solidFill>
                <a:schemeClr val="bg1"/>
              </a:solidFill>
              <a:latin typeface="Futura Hv" pitchFamily="34" charset="0"/>
            </a:endParaRPr>
          </a:p>
        </p:txBody>
      </p:sp>
      <p:sp>
        <p:nvSpPr>
          <p:cNvPr id="34" name="Text Box 59"/>
          <p:cNvSpPr txBox="1">
            <a:spLocks noChangeArrowheads="1"/>
          </p:cNvSpPr>
          <p:nvPr/>
        </p:nvSpPr>
        <p:spPr bwMode="auto">
          <a:xfrm>
            <a:off x="523317" y="4997897"/>
            <a:ext cx="766557" cy="584775"/>
          </a:xfrm>
          <a:prstGeom prst="rect">
            <a:avLst/>
          </a:prstGeom>
          <a:solidFill>
            <a:srgbClr val="0096D6"/>
          </a:solidFill>
          <a:ln w="9525" algn="ctr">
            <a:noFill/>
            <a:miter lim="800000"/>
            <a:headEnd/>
            <a:tailEnd/>
          </a:ln>
          <a:effectLst>
            <a:outerShdw sx="1000" sy="1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800" dirty="0" smtClean="0">
                <a:solidFill>
                  <a:schemeClr val="bg1"/>
                </a:solidFill>
                <a:latin typeface="+mj-lt"/>
              </a:rPr>
              <a:t>Store </a:t>
            </a:r>
            <a:r>
              <a:rPr lang="de-DE" sz="800" dirty="0" err="1" smtClean="0">
                <a:solidFill>
                  <a:schemeClr val="bg1"/>
                </a:solidFill>
                <a:latin typeface="+mj-lt"/>
              </a:rPr>
              <a:t>Dim</a:t>
            </a:r>
            <a:r>
              <a:rPr lang="de-DE" sz="800" dirty="0" smtClean="0">
                <a:solidFill>
                  <a:schemeClr val="bg1"/>
                </a:solidFill>
                <a:latin typeface="+mj-lt"/>
              </a:rPr>
              <a:t> ID</a:t>
            </a:r>
          </a:p>
          <a:p>
            <a:pPr>
              <a:defRPr/>
            </a:pPr>
            <a:r>
              <a:rPr lang="de-DE" sz="800" dirty="0" smtClean="0">
                <a:solidFill>
                  <a:schemeClr val="bg1"/>
                </a:solidFill>
                <a:latin typeface="+mj-lt"/>
              </a:rPr>
              <a:t>Store Name</a:t>
            </a:r>
          </a:p>
          <a:p>
            <a:pPr>
              <a:defRPr/>
            </a:pPr>
            <a:r>
              <a:rPr lang="de-DE" sz="800" dirty="0" smtClean="0">
                <a:solidFill>
                  <a:schemeClr val="bg1"/>
                </a:solidFill>
                <a:latin typeface="+mj-lt"/>
              </a:rPr>
              <a:t>Store </a:t>
            </a:r>
            <a:r>
              <a:rPr lang="de-DE" sz="800" dirty="0" err="1" smtClean="0">
                <a:solidFill>
                  <a:schemeClr val="bg1"/>
                </a:solidFill>
                <a:latin typeface="+mj-lt"/>
              </a:rPr>
              <a:t>Mgr</a:t>
            </a:r>
            <a:endParaRPr lang="de-DE" sz="800" dirty="0" smtClean="0">
              <a:solidFill>
                <a:schemeClr val="bg1"/>
              </a:solidFill>
              <a:latin typeface="+mj-lt"/>
            </a:endParaRPr>
          </a:p>
          <a:p>
            <a:pPr>
              <a:defRPr/>
            </a:pPr>
            <a:r>
              <a:rPr lang="de-DE" sz="800" dirty="0" smtClean="0">
                <a:solidFill>
                  <a:schemeClr val="bg1"/>
                </a:solidFill>
                <a:latin typeface="+mj-lt"/>
              </a:rPr>
              <a:t>Store Size</a:t>
            </a:r>
            <a:endParaRPr lang="de-DE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Rectangle 61"/>
          <p:cNvSpPr>
            <a:spLocks noChangeArrowheads="1"/>
          </p:cNvSpPr>
          <p:nvPr/>
        </p:nvSpPr>
        <p:spPr bwMode="auto">
          <a:xfrm>
            <a:off x="1977034" y="2530427"/>
            <a:ext cx="1091906" cy="1012342"/>
          </a:xfrm>
          <a:prstGeom prst="rect">
            <a:avLst/>
          </a:prstGeom>
          <a:solidFill>
            <a:srgbClr val="0096D6"/>
          </a:solidFill>
          <a:ln w="12700" algn="ctr">
            <a:solidFill>
              <a:schemeClr val="bg1"/>
            </a:solidFill>
            <a:miter lim="800000"/>
            <a:headEnd/>
            <a:tailEnd/>
          </a:ln>
          <a:effectLst>
            <a:outerShdw sx="1000" sy="1000" algn="ctr" rotWithShape="0">
              <a:srgbClr val="000000"/>
            </a:outerShdw>
          </a:effectLst>
        </p:spPr>
        <p:txBody>
          <a:bodyPr anchorCtr="1"/>
          <a:lstStyle/>
          <a:p>
            <a:pPr algn="ctr">
              <a:defRPr/>
            </a:pPr>
            <a:r>
              <a:rPr lang="de-DE" sz="800" dirty="0" err="1" smtClean="0">
                <a:solidFill>
                  <a:schemeClr val="bg1"/>
                </a:solidFill>
                <a:latin typeface="Futura Hv" pitchFamily="34" charset="0"/>
              </a:rPr>
              <a:t>Product</a:t>
            </a:r>
            <a:r>
              <a:rPr lang="de-DE" sz="800" dirty="0" smtClean="0">
                <a:solidFill>
                  <a:schemeClr val="bg1"/>
                </a:solidFill>
                <a:latin typeface="Futura Hv" pitchFamily="34" charset="0"/>
              </a:rPr>
              <a:t> </a:t>
            </a:r>
            <a:r>
              <a:rPr lang="de-DE" sz="800" dirty="0" err="1" smtClean="0">
                <a:solidFill>
                  <a:schemeClr val="bg1"/>
                </a:solidFill>
                <a:latin typeface="Futura Hv" pitchFamily="34" charset="0"/>
              </a:rPr>
              <a:t>Dim</a:t>
            </a:r>
            <a:endParaRPr lang="de-DE" sz="800" dirty="0">
              <a:solidFill>
                <a:schemeClr val="bg1"/>
              </a:solidFill>
              <a:latin typeface="Futura Hv" pitchFamily="34" charset="0"/>
            </a:endParaRPr>
          </a:p>
        </p:txBody>
      </p:sp>
      <p:sp>
        <p:nvSpPr>
          <p:cNvPr id="36" name="Text Box 62"/>
          <p:cNvSpPr txBox="1">
            <a:spLocks noChangeArrowheads="1"/>
          </p:cNvSpPr>
          <p:nvPr/>
        </p:nvSpPr>
        <p:spPr bwMode="auto">
          <a:xfrm>
            <a:off x="2098031" y="2776661"/>
            <a:ext cx="840295" cy="584775"/>
          </a:xfrm>
          <a:prstGeom prst="rect">
            <a:avLst/>
          </a:prstGeom>
          <a:solidFill>
            <a:srgbClr val="0096D6"/>
          </a:solidFill>
          <a:ln w="9525" algn="ctr">
            <a:noFill/>
            <a:miter lim="800000"/>
            <a:headEnd/>
            <a:tailEnd/>
          </a:ln>
          <a:effectLst>
            <a:outerShdw sx="1000" sy="1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800" dirty="0" err="1" smtClean="0">
                <a:solidFill>
                  <a:schemeClr val="bg1"/>
                </a:solidFill>
                <a:latin typeface="+mj-lt"/>
              </a:rPr>
              <a:t>Prod</a:t>
            </a:r>
            <a:r>
              <a:rPr lang="de-DE" sz="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800" dirty="0" err="1" smtClean="0">
                <a:solidFill>
                  <a:schemeClr val="bg1"/>
                </a:solidFill>
                <a:latin typeface="+mj-lt"/>
              </a:rPr>
              <a:t>Dim</a:t>
            </a:r>
            <a:r>
              <a:rPr lang="de-DE" sz="800" dirty="0" smtClean="0">
                <a:solidFill>
                  <a:schemeClr val="bg1"/>
                </a:solidFill>
                <a:latin typeface="+mj-lt"/>
              </a:rPr>
              <a:t> ID</a:t>
            </a:r>
          </a:p>
          <a:p>
            <a:pPr>
              <a:defRPr/>
            </a:pPr>
            <a:r>
              <a:rPr lang="de-DE" sz="800" dirty="0" err="1" smtClean="0">
                <a:solidFill>
                  <a:schemeClr val="bg1"/>
                </a:solidFill>
                <a:latin typeface="+mj-lt"/>
              </a:rPr>
              <a:t>Prod</a:t>
            </a:r>
            <a:r>
              <a:rPr lang="de-DE" sz="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800" dirty="0" err="1" smtClean="0">
                <a:solidFill>
                  <a:schemeClr val="bg1"/>
                </a:solidFill>
                <a:latin typeface="+mj-lt"/>
              </a:rPr>
              <a:t>Category</a:t>
            </a:r>
            <a:endParaRPr lang="de-DE" sz="800" dirty="0" smtClean="0">
              <a:solidFill>
                <a:schemeClr val="bg1"/>
              </a:solidFill>
              <a:latin typeface="+mj-lt"/>
            </a:endParaRPr>
          </a:p>
          <a:p>
            <a:pPr>
              <a:defRPr/>
            </a:pPr>
            <a:r>
              <a:rPr lang="de-DE" sz="800" dirty="0" err="1" smtClean="0">
                <a:solidFill>
                  <a:schemeClr val="bg1"/>
                </a:solidFill>
                <a:latin typeface="+mj-lt"/>
              </a:rPr>
              <a:t>Prod</a:t>
            </a:r>
            <a:r>
              <a:rPr lang="de-DE" sz="800" dirty="0" smtClean="0">
                <a:solidFill>
                  <a:schemeClr val="bg1"/>
                </a:solidFill>
                <a:latin typeface="+mj-lt"/>
              </a:rPr>
              <a:t> Sub </a:t>
            </a:r>
            <a:r>
              <a:rPr lang="de-DE" sz="800" dirty="0" err="1" smtClean="0">
                <a:solidFill>
                  <a:schemeClr val="bg1"/>
                </a:solidFill>
                <a:latin typeface="+mj-lt"/>
              </a:rPr>
              <a:t>Cat</a:t>
            </a:r>
            <a:endParaRPr lang="de-DE" sz="800" dirty="0" smtClean="0">
              <a:solidFill>
                <a:schemeClr val="bg1"/>
              </a:solidFill>
              <a:latin typeface="+mj-lt"/>
            </a:endParaRPr>
          </a:p>
          <a:p>
            <a:pPr>
              <a:defRPr/>
            </a:pPr>
            <a:r>
              <a:rPr lang="de-DE" sz="800" dirty="0" err="1" smtClean="0">
                <a:solidFill>
                  <a:schemeClr val="bg1"/>
                </a:solidFill>
                <a:latin typeface="+mj-lt"/>
              </a:rPr>
              <a:t>Prod</a:t>
            </a:r>
            <a:r>
              <a:rPr lang="de-DE" sz="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de-DE" sz="800" dirty="0" err="1" smtClean="0">
                <a:solidFill>
                  <a:schemeClr val="bg1"/>
                </a:solidFill>
                <a:latin typeface="+mj-lt"/>
              </a:rPr>
              <a:t>Desc</a:t>
            </a:r>
            <a:endParaRPr lang="de-DE"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1170440" y="3713813"/>
            <a:ext cx="1091906" cy="954405"/>
          </a:xfrm>
          <a:prstGeom prst="rect">
            <a:avLst/>
          </a:prstGeom>
          <a:solidFill>
            <a:schemeClr val="bg1">
              <a:alpha val="47000"/>
            </a:schemeClr>
          </a:solidFill>
          <a:ln w="19050" algn="ctr">
            <a:solidFill>
              <a:schemeClr val="tx1"/>
            </a:solidFill>
            <a:miter lim="800000"/>
            <a:headEnd/>
            <a:tailEnd/>
          </a:ln>
          <a:effectLst>
            <a:outerShdw sx="1000" sy="1000" algn="ctr" rotWithShape="0">
              <a:srgbClr val="000000"/>
            </a:outerShdw>
          </a:effectLst>
        </p:spPr>
        <p:txBody>
          <a:bodyPr anchorCtr="1"/>
          <a:lstStyle/>
          <a:p>
            <a:pPr algn="ctr">
              <a:defRPr/>
            </a:pPr>
            <a:r>
              <a:rPr lang="de-DE" sz="800" dirty="0" smtClean="0">
                <a:latin typeface="Futura Hv" pitchFamily="34" charset="0"/>
              </a:rPr>
              <a:t>Sales Facts</a:t>
            </a:r>
            <a:endParaRPr lang="de-DE" sz="800" dirty="0">
              <a:latin typeface="Futura Hv" pitchFamily="34" charset="0"/>
            </a:endParaRPr>
          </a:p>
        </p:txBody>
      </p:sp>
      <p:sp>
        <p:nvSpPr>
          <p:cNvPr id="38" name="Text Box 65"/>
          <p:cNvSpPr txBox="1">
            <a:spLocks noChangeArrowheads="1"/>
          </p:cNvSpPr>
          <p:nvPr/>
        </p:nvSpPr>
        <p:spPr bwMode="auto">
          <a:xfrm>
            <a:off x="1337924" y="3859495"/>
            <a:ext cx="846707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>
            <a:outerShdw sx="1000" sy="1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r>
              <a:rPr lang="de-DE" sz="800" dirty="0" smtClean="0">
                <a:latin typeface="+mj-lt"/>
              </a:rPr>
              <a:t>Date </a:t>
            </a:r>
            <a:r>
              <a:rPr lang="de-DE" sz="800" dirty="0" err="1" smtClean="0">
                <a:latin typeface="+mj-lt"/>
              </a:rPr>
              <a:t>Dim</a:t>
            </a:r>
            <a:r>
              <a:rPr lang="de-DE" sz="800" dirty="0" smtClean="0">
                <a:latin typeface="+mj-lt"/>
              </a:rPr>
              <a:t> ID</a:t>
            </a:r>
          </a:p>
          <a:p>
            <a:r>
              <a:rPr lang="de-DE" sz="800" dirty="0" smtClean="0">
                <a:latin typeface="+mj-lt"/>
              </a:rPr>
              <a:t>Store </a:t>
            </a:r>
            <a:r>
              <a:rPr lang="de-DE" sz="800" dirty="0" err="1" smtClean="0">
                <a:latin typeface="+mj-lt"/>
              </a:rPr>
              <a:t>Dim</a:t>
            </a:r>
            <a:r>
              <a:rPr lang="de-DE" sz="800" dirty="0" smtClean="0">
                <a:latin typeface="+mj-lt"/>
              </a:rPr>
              <a:t> ID</a:t>
            </a:r>
          </a:p>
          <a:p>
            <a:r>
              <a:rPr lang="de-DE" sz="800" dirty="0" err="1" smtClean="0">
                <a:latin typeface="+mj-lt"/>
              </a:rPr>
              <a:t>Prod</a:t>
            </a:r>
            <a:r>
              <a:rPr lang="de-DE" sz="800" dirty="0" smtClean="0">
                <a:latin typeface="+mj-lt"/>
              </a:rPr>
              <a:t> </a:t>
            </a:r>
            <a:r>
              <a:rPr lang="de-DE" sz="800" dirty="0" err="1" smtClean="0">
                <a:latin typeface="+mj-lt"/>
              </a:rPr>
              <a:t>Dim</a:t>
            </a:r>
            <a:r>
              <a:rPr lang="de-DE" sz="800" dirty="0" smtClean="0">
                <a:latin typeface="+mj-lt"/>
              </a:rPr>
              <a:t> ID</a:t>
            </a:r>
          </a:p>
          <a:p>
            <a:r>
              <a:rPr lang="de-DE" sz="800" dirty="0" err="1" smtClean="0">
                <a:latin typeface="+mj-lt"/>
              </a:rPr>
              <a:t>Mktg</a:t>
            </a:r>
            <a:r>
              <a:rPr lang="de-DE" sz="800" dirty="0" smtClean="0">
                <a:latin typeface="+mj-lt"/>
              </a:rPr>
              <a:t> Camp ID</a:t>
            </a:r>
          </a:p>
          <a:p>
            <a:r>
              <a:rPr lang="de-DE" sz="800" dirty="0" err="1" smtClean="0">
                <a:latin typeface="+mj-lt"/>
              </a:rPr>
              <a:t>Qty</a:t>
            </a:r>
            <a:r>
              <a:rPr lang="de-DE" sz="800" dirty="0" smtClean="0">
                <a:latin typeface="+mj-lt"/>
              </a:rPr>
              <a:t> Sold</a:t>
            </a:r>
          </a:p>
          <a:p>
            <a:r>
              <a:rPr lang="de-DE" sz="800" dirty="0" smtClean="0">
                <a:latin typeface="+mj-lt"/>
              </a:rPr>
              <a:t>Dollars Sold</a:t>
            </a:r>
            <a:endParaRPr lang="de-DE" sz="800" dirty="0">
              <a:latin typeface="+mj-lt"/>
            </a:endParaRPr>
          </a:p>
        </p:txBody>
      </p:sp>
      <p:sp>
        <p:nvSpPr>
          <p:cNvPr id="39" name="Rectangle 67"/>
          <p:cNvSpPr>
            <a:spLocks noChangeArrowheads="1"/>
          </p:cNvSpPr>
          <p:nvPr/>
        </p:nvSpPr>
        <p:spPr bwMode="auto">
          <a:xfrm>
            <a:off x="1977036" y="4721126"/>
            <a:ext cx="1091907" cy="1012343"/>
          </a:xfrm>
          <a:prstGeom prst="rect">
            <a:avLst/>
          </a:prstGeom>
          <a:solidFill>
            <a:srgbClr val="0096D6"/>
          </a:solidFill>
          <a:ln w="12700" algn="ctr">
            <a:solidFill>
              <a:schemeClr val="bg1"/>
            </a:solidFill>
            <a:miter lim="800000"/>
            <a:headEnd/>
            <a:tailEnd/>
          </a:ln>
          <a:effectLst>
            <a:outerShdw sx="1000" sy="1000" algn="ctr" rotWithShape="0">
              <a:srgbClr val="000000"/>
            </a:outerShdw>
          </a:effectLst>
        </p:spPr>
        <p:txBody>
          <a:bodyPr anchorCtr="1"/>
          <a:lstStyle/>
          <a:p>
            <a:pPr algn="ctr">
              <a:defRPr/>
            </a:pPr>
            <a:r>
              <a:rPr lang="de-DE" sz="800" dirty="0" err="1" smtClean="0">
                <a:solidFill>
                  <a:schemeClr val="bg1"/>
                </a:solidFill>
                <a:latin typeface="Futura Hv" pitchFamily="34" charset="0"/>
              </a:rPr>
              <a:t>Mktg</a:t>
            </a:r>
            <a:r>
              <a:rPr lang="de-DE" sz="800" dirty="0" smtClean="0">
                <a:solidFill>
                  <a:schemeClr val="bg1"/>
                </a:solidFill>
                <a:latin typeface="Futura Hv" pitchFamily="34" charset="0"/>
              </a:rPr>
              <a:t> </a:t>
            </a:r>
            <a:r>
              <a:rPr lang="de-DE" sz="800" dirty="0" err="1" smtClean="0">
                <a:solidFill>
                  <a:schemeClr val="bg1"/>
                </a:solidFill>
                <a:latin typeface="Futura Hv" pitchFamily="34" charset="0"/>
              </a:rPr>
              <a:t>Campaign</a:t>
            </a:r>
            <a:r>
              <a:rPr lang="de-DE" sz="800" dirty="0" smtClean="0">
                <a:solidFill>
                  <a:schemeClr val="bg1"/>
                </a:solidFill>
                <a:latin typeface="Futura Hv" pitchFamily="34" charset="0"/>
              </a:rPr>
              <a:t> </a:t>
            </a:r>
            <a:r>
              <a:rPr lang="de-DE" sz="800" dirty="0" err="1" smtClean="0">
                <a:solidFill>
                  <a:schemeClr val="bg1"/>
                </a:solidFill>
                <a:latin typeface="Futura Hv" pitchFamily="34" charset="0"/>
              </a:rPr>
              <a:t>Dim</a:t>
            </a:r>
            <a:endParaRPr lang="de-DE" sz="800" dirty="0">
              <a:solidFill>
                <a:schemeClr val="bg1"/>
              </a:solidFill>
              <a:latin typeface="Futura Hv" pitchFamily="34" charset="0"/>
            </a:endParaRPr>
          </a:p>
        </p:txBody>
      </p:sp>
      <p:sp>
        <p:nvSpPr>
          <p:cNvPr id="40" name="Text Box 68"/>
          <p:cNvSpPr txBox="1">
            <a:spLocks noChangeArrowheads="1"/>
          </p:cNvSpPr>
          <p:nvPr/>
        </p:nvSpPr>
        <p:spPr bwMode="auto">
          <a:xfrm>
            <a:off x="2102040" y="4997898"/>
            <a:ext cx="846707" cy="707886"/>
          </a:xfrm>
          <a:prstGeom prst="rect">
            <a:avLst/>
          </a:prstGeom>
          <a:solidFill>
            <a:srgbClr val="0096D6"/>
          </a:solidFill>
          <a:ln w="9525" algn="ctr">
            <a:noFill/>
            <a:miter lim="800000"/>
            <a:headEnd/>
            <a:tailEnd/>
          </a:ln>
          <a:effectLst>
            <a:outerShdw sx="1000" sy="1000" algn="ctr" rotWithShape="0">
              <a:srgbClr val="000000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de-DE" sz="800" dirty="0" err="1" smtClean="0">
                <a:solidFill>
                  <a:schemeClr val="bg1"/>
                </a:solidFill>
                <a:latin typeface="+mj-lt"/>
              </a:rPr>
              <a:t>Mktg</a:t>
            </a:r>
            <a:r>
              <a:rPr lang="de-DE" sz="800" dirty="0" smtClean="0">
                <a:solidFill>
                  <a:schemeClr val="bg1"/>
                </a:solidFill>
                <a:latin typeface="+mj-lt"/>
              </a:rPr>
              <a:t> Camp ID</a:t>
            </a:r>
          </a:p>
          <a:p>
            <a:pPr>
              <a:defRPr/>
            </a:pPr>
            <a:r>
              <a:rPr lang="de-DE" sz="800" dirty="0" smtClean="0">
                <a:solidFill>
                  <a:schemeClr val="bg1"/>
                </a:solidFill>
                <a:latin typeface="+mj-lt"/>
              </a:rPr>
              <a:t>Camp Name</a:t>
            </a:r>
          </a:p>
          <a:p>
            <a:pPr>
              <a:defRPr/>
            </a:pPr>
            <a:r>
              <a:rPr lang="de-DE" sz="800" dirty="0" smtClean="0">
                <a:solidFill>
                  <a:schemeClr val="bg1"/>
                </a:solidFill>
                <a:latin typeface="+mj-lt"/>
              </a:rPr>
              <a:t>Camp </a:t>
            </a:r>
            <a:r>
              <a:rPr lang="de-DE" sz="800" dirty="0" err="1" smtClean="0">
                <a:solidFill>
                  <a:schemeClr val="bg1"/>
                </a:solidFill>
                <a:latin typeface="+mj-lt"/>
              </a:rPr>
              <a:t>Mgr</a:t>
            </a:r>
            <a:endParaRPr lang="de-DE" sz="800" dirty="0" smtClean="0">
              <a:solidFill>
                <a:schemeClr val="bg1"/>
              </a:solidFill>
              <a:latin typeface="+mj-lt"/>
            </a:endParaRPr>
          </a:p>
          <a:p>
            <a:pPr>
              <a:defRPr/>
            </a:pPr>
            <a:r>
              <a:rPr lang="de-DE" sz="800" dirty="0" smtClean="0">
                <a:solidFill>
                  <a:schemeClr val="bg1"/>
                </a:solidFill>
                <a:latin typeface="+mj-lt"/>
              </a:rPr>
              <a:t>Camp Start</a:t>
            </a:r>
          </a:p>
          <a:p>
            <a:pPr>
              <a:defRPr/>
            </a:pPr>
            <a:r>
              <a:rPr lang="de-DE" sz="800" dirty="0" smtClean="0">
                <a:solidFill>
                  <a:schemeClr val="bg1"/>
                </a:solidFill>
                <a:latin typeface="+mj-lt"/>
              </a:rPr>
              <a:t>Camp End</a:t>
            </a:r>
            <a:endParaRPr lang="de-DE" sz="8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41" name="Group 80"/>
          <p:cNvGrpSpPr/>
          <p:nvPr/>
        </p:nvGrpSpPr>
        <p:grpSpPr>
          <a:xfrm>
            <a:off x="6885625" y="3024773"/>
            <a:ext cx="1532123" cy="369094"/>
            <a:chOff x="7129463" y="2045081"/>
            <a:chExt cx="1532123" cy="492125"/>
          </a:xfrm>
        </p:grpSpPr>
        <p:sp>
          <p:nvSpPr>
            <p:cNvPr id="42" name="Rectangle 79"/>
            <p:cNvSpPr>
              <a:spLocks noChangeArrowheads="1"/>
            </p:cNvSpPr>
            <p:nvPr/>
          </p:nvSpPr>
          <p:spPr bwMode="auto">
            <a:xfrm>
              <a:off x="7129463" y="2045081"/>
              <a:ext cx="406808" cy="212223"/>
            </a:xfrm>
            <a:prstGeom prst="rect">
              <a:avLst/>
            </a:prstGeom>
            <a:solidFill>
              <a:srgbClr val="0096D6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>
              <a:outerShdw sx="1000" sy="1000" algn="ctr">
                <a:srgbClr val="000000"/>
              </a:outerShdw>
            </a:effectLst>
          </p:spPr>
          <p:txBody>
            <a:bodyPr tIns="0" bIns="0" anchor="ctr" anchorCtr="0"/>
            <a:lstStyle/>
            <a:p>
              <a:pPr algn="ctr">
                <a:defRPr/>
              </a:pPr>
              <a:r>
                <a:rPr lang="de-DE" sz="900" dirty="0" smtClean="0">
                  <a:solidFill>
                    <a:schemeClr val="bg1"/>
                  </a:solidFill>
                  <a:latin typeface="Futura Hv" pitchFamily="34" charset="0"/>
                </a:rPr>
                <a:t>TD</a:t>
              </a:r>
              <a:endParaRPr lang="de-DE" sz="900" dirty="0">
                <a:solidFill>
                  <a:schemeClr val="bg1"/>
                </a:solidFill>
                <a:latin typeface="Futura Hv" pitchFamily="34" charset="0"/>
              </a:endParaRPr>
            </a:p>
          </p:txBody>
        </p:sp>
        <p:sp>
          <p:nvSpPr>
            <p:cNvPr id="43" name="Rectangle 80"/>
            <p:cNvSpPr>
              <a:spLocks noChangeArrowheads="1"/>
            </p:cNvSpPr>
            <p:nvPr/>
          </p:nvSpPr>
          <p:spPr bwMode="auto">
            <a:xfrm>
              <a:off x="7129463" y="2324983"/>
              <a:ext cx="406808" cy="212223"/>
            </a:xfrm>
            <a:prstGeom prst="rect">
              <a:avLst/>
            </a:prstGeom>
            <a:solidFill>
              <a:srgbClr val="0096D6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>
              <a:outerShdw sx="1000" sy="1000" algn="ctr">
                <a:srgbClr val="000000"/>
              </a:outerShdw>
            </a:effectLst>
          </p:spPr>
          <p:txBody>
            <a:bodyPr tIns="0" bIns="0" anchor="ctr" anchorCtr="0"/>
            <a:lstStyle/>
            <a:p>
              <a:pPr algn="ctr">
                <a:defRPr/>
              </a:pPr>
              <a:r>
                <a:rPr lang="de-DE" sz="900" dirty="0" smtClean="0">
                  <a:solidFill>
                    <a:schemeClr val="bg1"/>
                  </a:solidFill>
                  <a:latin typeface="Futura Hv" pitchFamily="34" charset="0"/>
                </a:rPr>
                <a:t>SD</a:t>
              </a:r>
              <a:endParaRPr lang="de-DE" sz="900" dirty="0">
                <a:solidFill>
                  <a:schemeClr val="bg1"/>
                </a:solidFill>
                <a:latin typeface="Futura Hv" pitchFamily="34" charset="0"/>
              </a:endParaRPr>
            </a:p>
          </p:txBody>
        </p:sp>
        <p:sp>
          <p:nvSpPr>
            <p:cNvPr id="44" name="Rectangle 81"/>
            <p:cNvSpPr>
              <a:spLocks noChangeArrowheads="1"/>
            </p:cNvSpPr>
            <p:nvPr/>
          </p:nvSpPr>
          <p:spPr bwMode="auto">
            <a:xfrm>
              <a:off x="8254778" y="2045081"/>
              <a:ext cx="406808" cy="212222"/>
            </a:xfrm>
            <a:prstGeom prst="rect">
              <a:avLst/>
            </a:prstGeom>
            <a:solidFill>
              <a:srgbClr val="0096D6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>
              <a:outerShdw sx="1000" sy="1000" algn="ctr">
                <a:srgbClr val="000000"/>
              </a:outerShdw>
            </a:effectLst>
          </p:spPr>
          <p:txBody>
            <a:bodyPr tIns="0" bIns="0" anchor="ctr" anchorCtr="0"/>
            <a:lstStyle/>
            <a:p>
              <a:pPr algn="ctr">
                <a:defRPr/>
              </a:pPr>
              <a:r>
                <a:rPr lang="de-DE" sz="900" dirty="0" smtClean="0">
                  <a:solidFill>
                    <a:schemeClr val="bg1"/>
                  </a:solidFill>
                  <a:latin typeface="Futura Hv" pitchFamily="34" charset="0"/>
                </a:rPr>
                <a:t>PD</a:t>
              </a:r>
              <a:endParaRPr lang="de-DE" sz="900" dirty="0">
                <a:solidFill>
                  <a:schemeClr val="bg1"/>
                </a:solidFill>
                <a:latin typeface="Futura Hv" pitchFamily="34" charset="0"/>
              </a:endParaRPr>
            </a:p>
          </p:txBody>
        </p:sp>
        <p:sp>
          <p:nvSpPr>
            <p:cNvPr id="45" name="Rectangle 82"/>
            <p:cNvSpPr>
              <a:spLocks noChangeArrowheads="1"/>
            </p:cNvSpPr>
            <p:nvPr/>
          </p:nvSpPr>
          <p:spPr bwMode="auto">
            <a:xfrm>
              <a:off x="8254778" y="2324983"/>
              <a:ext cx="406808" cy="212222"/>
            </a:xfrm>
            <a:prstGeom prst="rect">
              <a:avLst/>
            </a:prstGeom>
            <a:solidFill>
              <a:srgbClr val="0096D6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>
              <a:outerShdw sx="1000" sy="1000" algn="ctr">
                <a:srgbClr val="000000"/>
              </a:outerShdw>
            </a:effectLst>
          </p:spPr>
          <p:txBody>
            <a:bodyPr tIns="0" bIns="0" anchor="ctr" anchorCtr="0"/>
            <a:lstStyle/>
            <a:p>
              <a:pPr algn="ctr">
                <a:defRPr/>
              </a:pPr>
              <a:r>
                <a:rPr lang="de-DE" sz="900" dirty="0" smtClean="0">
                  <a:solidFill>
                    <a:schemeClr val="bg1"/>
                  </a:solidFill>
                  <a:latin typeface="Futura Hv" pitchFamily="34" charset="0"/>
                </a:rPr>
                <a:t>MD</a:t>
              </a:r>
              <a:endParaRPr lang="de-DE" sz="900" dirty="0">
                <a:solidFill>
                  <a:schemeClr val="bg1"/>
                </a:solidFill>
                <a:latin typeface="Futura Hv" pitchFamily="34" charset="0"/>
              </a:endParaRPr>
            </a:p>
          </p:txBody>
        </p:sp>
        <p:sp>
          <p:nvSpPr>
            <p:cNvPr id="46" name="Rectangle 70"/>
            <p:cNvSpPr>
              <a:spLocks noChangeArrowheads="1"/>
            </p:cNvSpPr>
            <p:nvPr/>
          </p:nvSpPr>
          <p:spPr bwMode="auto">
            <a:xfrm>
              <a:off x="7609775" y="2109925"/>
              <a:ext cx="571499" cy="3624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>
              <a:outerShdw sx="1000" sy="1000" algn="ctr">
                <a:srgbClr val="000000"/>
              </a:outerShdw>
            </a:effectLst>
          </p:spPr>
          <p:txBody>
            <a:bodyPr tIns="0" bIns="0" anchor="ctr" anchorCtr="0"/>
            <a:lstStyle/>
            <a:p>
              <a:pPr algn="ctr">
                <a:defRPr/>
              </a:pPr>
              <a:r>
                <a:rPr lang="de-DE" sz="900" dirty="0" smtClean="0">
                  <a:solidFill>
                    <a:schemeClr val="bg1"/>
                  </a:solidFill>
                  <a:latin typeface="Futura Hv" pitchFamily="34" charset="0"/>
                </a:rPr>
                <a:t>SF</a:t>
              </a:r>
            </a:p>
            <a:p>
              <a:pPr algn="ctr">
                <a:defRPr/>
              </a:pPr>
              <a:r>
                <a:rPr lang="de-DE" sz="900" dirty="0" smtClean="0">
                  <a:solidFill>
                    <a:schemeClr val="bg1"/>
                  </a:solidFill>
                  <a:latin typeface="Futura Hv" pitchFamily="34" charset="0"/>
                </a:rPr>
                <a:t>09-16</a:t>
              </a:r>
              <a:endParaRPr lang="de-DE" sz="900" dirty="0">
                <a:solidFill>
                  <a:schemeClr val="bg1"/>
                </a:solidFill>
                <a:latin typeface="Futura Hv" pitchFamily="34" charset="0"/>
              </a:endParaRPr>
            </a:p>
          </p:txBody>
        </p:sp>
      </p:grpSp>
      <p:grpSp>
        <p:nvGrpSpPr>
          <p:cNvPr id="47" name="Group 86"/>
          <p:cNvGrpSpPr/>
          <p:nvPr/>
        </p:nvGrpSpPr>
        <p:grpSpPr>
          <a:xfrm>
            <a:off x="6885625" y="3755151"/>
            <a:ext cx="1532123" cy="369094"/>
            <a:chOff x="7129463" y="2045081"/>
            <a:chExt cx="1532123" cy="492125"/>
          </a:xfrm>
        </p:grpSpPr>
        <p:sp>
          <p:nvSpPr>
            <p:cNvPr id="48" name="Rectangle 79"/>
            <p:cNvSpPr>
              <a:spLocks noChangeArrowheads="1"/>
            </p:cNvSpPr>
            <p:nvPr/>
          </p:nvSpPr>
          <p:spPr bwMode="auto">
            <a:xfrm>
              <a:off x="7129463" y="2045081"/>
              <a:ext cx="406808" cy="212223"/>
            </a:xfrm>
            <a:prstGeom prst="rect">
              <a:avLst/>
            </a:prstGeom>
            <a:solidFill>
              <a:srgbClr val="0096D6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>
              <a:outerShdw sx="1000" sy="1000" algn="ctr">
                <a:srgbClr val="000000"/>
              </a:outerShdw>
            </a:effectLst>
          </p:spPr>
          <p:txBody>
            <a:bodyPr tIns="0" bIns="0" anchor="ctr" anchorCtr="0"/>
            <a:lstStyle/>
            <a:p>
              <a:pPr algn="ctr">
                <a:defRPr/>
              </a:pPr>
              <a:r>
                <a:rPr lang="de-DE" sz="900" dirty="0" smtClean="0">
                  <a:solidFill>
                    <a:schemeClr val="bg1"/>
                  </a:solidFill>
                  <a:latin typeface="Futura Hv" pitchFamily="34" charset="0"/>
                </a:rPr>
                <a:t>TD</a:t>
              </a:r>
              <a:endParaRPr lang="de-DE" sz="900" dirty="0">
                <a:solidFill>
                  <a:schemeClr val="bg1"/>
                </a:solidFill>
                <a:latin typeface="Futura Hv" pitchFamily="34" charset="0"/>
              </a:endParaRPr>
            </a:p>
          </p:txBody>
        </p:sp>
        <p:sp>
          <p:nvSpPr>
            <p:cNvPr id="49" name="Rectangle 80"/>
            <p:cNvSpPr>
              <a:spLocks noChangeArrowheads="1"/>
            </p:cNvSpPr>
            <p:nvPr/>
          </p:nvSpPr>
          <p:spPr bwMode="auto">
            <a:xfrm>
              <a:off x="7129463" y="2324983"/>
              <a:ext cx="406808" cy="212223"/>
            </a:xfrm>
            <a:prstGeom prst="rect">
              <a:avLst/>
            </a:prstGeom>
            <a:solidFill>
              <a:srgbClr val="0096D6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>
              <a:outerShdw sx="1000" sy="1000" algn="ctr">
                <a:srgbClr val="000000"/>
              </a:outerShdw>
            </a:effectLst>
          </p:spPr>
          <p:txBody>
            <a:bodyPr tIns="0" bIns="0" anchor="ctr" anchorCtr="0"/>
            <a:lstStyle/>
            <a:p>
              <a:pPr algn="ctr">
                <a:defRPr/>
              </a:pPr>
              <a:r>
                <a:rPr lang="de-DE" sz="900" dirty="0" smtClean="0">
                  <a:solidFill>
                    <a:schemeClr val="bg1"/>
                  </a:solidFill>
                  <a:latin typeface="Futura Hv" pitchFamily="34" charset="0"/>
                </a:rPr>
                <a:t>SD</a:t>
              </a:r>
              <a:endParaRPr lang="de-DE" sz="900" dirty="0">
                <a:solidFill>
                  <a:schemeClr val="bg1"/>
                </a:solidFill>
                <a:latin typeface="Futura Hv" pitchFamily="34" charset="0"/>
              </a:endParaRPr>
            </a:p>
          </p:txBody>
        </p:sp>
        <p:sp>
          <p:nvSpPr>
            <p:cNvPr id="50" name="Rectangle 81"/>
            <p:cNvSpPr>
              <a:spLocks noChangeArrowheads="1"/>
            </p:cNvSpPr>
            <p:nvPr/>
          </p:nvSpPr>
          <p:spPr bwMode="auto">
            <a:xfrm>
              <a:off x="8254778" y="2045081"/>
              <a:ext cx="406808" cy="212222"/>
            </a:xfrm>
            <a:prstGeom prst="rect">
              <a:avLst/>
            </a:prstGeom>
            <a:solidFill>
              <a:srgbClr val="0096D6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>
              <a:outerShdw sx="1000" sy="1000" algn="ctr">
                <a:srgbClr val="000000"/>
              </a:outerShdw>
            </a:effectLst>
          </p:spPr>
          <p:txBody>
            <a:bodyPr tIns="0" bIns="0" anchor="ctr" anchorCtr="0"/>
            <a:lstStyle/>
            <a:p>
              <a:pPr algn="ctr">
                <a:defRPr/>
              </a:pPr>
              <a:r>
                <a:rPr lang="de-DE" sz="900" dirty="0" smtClean="0">
                  <a:solidFill>
                    <a:schemeClr val="bg1"/>
                  </a:solidFill>
                  <a:latin typeface="Futura Hv" pitchFamily="34" charset="0"/>
                </a:rPr>
                <a:t>PD</a:t>
              </a:r>
              <a:endParaRPr lang="de-DE" sz="900" dirty="0">
                <a:solidFill>
                  <a:schemeClr val="bg1"/>
                </a:solidFill>
                <a:latin typeface="Futura Hv" pitchFamily="34" charset="0"/>
              </a:endParaRPr>
            </a:p>
          </p:txBody>
        </p:sp>
        <p:sp>
          <p:nvSpPr>
            <p:cNvPr id="51" name="Rectangle 82"/>
            <p:cNvSpPr>
              <a:spLocks noChangeArrowheads="1"/>
            </p:cNvSpPr>
            <p:nvPr/>
          </p:nvSpPr>
          <p:spPr bwMode="auto">
            <a:xfrm>
              <a:off x="8254778" y="2324983"/>
              <a:ext cx="406808" cy="212222"/>
            </a:xfrm>
            <a:prstGeom prst="rect">
              <a:avLst/>
            </a:prstGeom>
            <a:solidFill>
              <a:srgbClr val="0096D6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>
              <a:outerShdw sx="1000" sy="1000" algn="ctr">
                <a:srgbClr val="000000"/>
              </a:outerShdw>
            </a:effectLst>
          </p:spPr>
          <p:txBody>
            <a:bodyPr tIns="0" bIns="0" anchor="ctr" anchorCtr="0"/>
            <a:lstStyle/>
            <a:p>
              <a:pPr algn="ctr">
                <a:defRPr/>
              </a:pPr>
              <a:r>
                <a:rPr lang="de-DE" sz="900" dirty="0" smtClean="0">
                  <a:solidFill>
                    <a:schemeClr val="bg1"/>
                  </a:solidFill>
                  <a:latin typeface="Futura Hv" pitchFamily="34" charset="0"/>
                </a:rPr>
                <a:t>MD</a:t>
              </a:r>
              <a:endParaRPr lang="de-DE" sz="900" dirty="0">
                <a:solidFill>
                  <a:schemeClr val="bg1"/>
                </a:solidFill>
                <a:latin typeface="Futura Hv" pitchFamily="34" charset="0"/>
              </a:endParaRPr>
            </a:p>
          </p:txBody>
        </p:sp>
        <p:sp>
          <p:nvSpPr>
            <p:cNvPr id="52" name="Rectangle 70"/>
            <p:cNvSpPr>
              <a:spLocks noChangeArrowheads="1"/>
            </p:cNvSpPr>
            <p:nvPr/>
          </p:nvSpPr>
          <p:spPr bwMode="auto">
            <a:xfrm>
              <a:off x="7609775" y="2109925"/>
              <a:ext cx="571499" cy="3624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>
              <a:outerShdw sx="1000" sy="1000" algn="ctr">
                <a:srgbClr val="000000"/>
              </a:outerShdw>
            </a:effectLst>
          </p:spPr>
          <p:txBody>
            <a:bodyPr tIns="0" bIns="0" anchor="ctr" anchorCtr="0"/>
            <a:lstStyle/>
            <a:p>
              <a:pPr algn="ctr">
                <a:defRPr/>
              </a:pPr>
              <a:r>
                <a:rPr lang="de-DE" sz="900" dirty="0" smtClean="0">
                  <a:solidFill>
                    <a:schemeClr val="bg1"/>
                  </a:solidFill>
                  <a:latin typeface="Futura Hv" pitchFamily="34" charset="0"/>
                </a:rPr>
                <a:t>SF</a:t>
              </a:r>
            </a:p>
            <a:p>
              <a:pPr algn="ctr">
                <a:defRPr/>
              </a:pPr>
              <a:r>
                <a:rPr lang="de-DE" sz="900" dirty="0" smtClean="0">
                  <a:solidFill>
                    <a:schemeClr val="bg1"/>
                  </a:solidFill>
                  <a:latin typeface="Futura Hv" pitchFamily="34" charset="0"/>
                </a:rPr>
                <a:t>17-24</a:t>
              </a:r>
              <a:endParaRPr lang="de-DE" sz="900" dirty="0">
                <a:solidFill>
                  <a:schemeClr val="bg1"/>
                </a:solidFill>
                <a:latin typeface="Futura Hv" pitchFamily="34" charset="0"/>
              </a:endParaRPr>
            </a:p>
          </p:txBody>
        </p:sp>
      </p:grpSp>
      <p:grpSp>
        <p:nvGrpSpPr>
          <p:cNvPr id="53" name="Group 92"/>
          <p:cNvGrpSpPr/>
          <p:nvPr/>
        </p:nvGrpSpPr>
        <p:grpSpPr>
          <a:xfrm>
            <a:off x="6885625" y="4485527"/>
            <a:ext cx="1532123" cy="369094"/>
            <a:chOff x="7129463" y="2045081"/>
            <a:chExt cx="1532123" cy="492125"/>
          </a:xfrm>
        </p:grpSpPr>
        <p:sp>
          <p:nvSpPr>
            <p:cNvPr id="54" name="Rectangle 79"/>
            <p:cNvSpPr>
              <a:spLocks noChangeArrowheads="1"/>
            </p:cNvSpPr>
            <p:nvPr/>
          </p:nvSpPr>
          <p:spPr bwMode="auto">
            <a:xfrm>
              <a:off x="7129463" y="2045081"/>
              <a:ext cx="406808" cy="212223"/>
            </a:xfrm>
            <a:prstGeom prst="rect">
              <a:avLst/>
            </a:prstGeom>
            <a:solidFill>
              <a:srgbClr val="0096D6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>
              <a:outerShdw sx="1000" sy="1000" algn="ctr">
                <a:srgbClr val="000000"/>
              </a:outerShdw>
            </a:effectLst>
          </p:spPr>
          <p:txBody>
            <a:bodyPr tIns="0" bIns="0" anchor="ctr" anchorCtr="0"/>
            <a:lstStyle/>
            <a:p>
              <a:pPr algn="ctr">
                <a:defRPr/>
              </a:pPr>
              <a:r>
                <a:rPr lang="de-DE" sz="900" dirty="0" smtClean="0">
                  <a:solidFill>
                    <a:schemeClr val="bg1"/>
                  </a:solidFill>
                  <a:latin typeface="Futura Hv" pitchFamily="34" charset="0"/>
                </a:rPr>
                <a:t>TD</a:t>
              </a:r>
              <a:endParaRPr lang="de-DE" sz="900" dirty="0">
                <a:solidFill>
                  <a:schemeClr val="bg1"/>
                </a:solidFill>
                <a:latin typeface="Futura Hv" pitchFamily="34" charset="0"/>
              </a:endParaRPr>
            </a:p>
          </p:txBody>
        </p:sp>
        <p:sp>
          <p:nvSpPr>
            <p:cNvPr id="55" name="Rectangle 80"/>
            <p:cNvSpPr>
              <a:spLocks noChangeArrowheads="1"/>
            </p:cNvSpPr>
            <p:nvPr/>
          </p:nvSpPr>
          <p:spPr bwMode="auto">
            <a:xfrm>
              <a:off x="7129463" y="2324983"/>
              <a:ext cx="406808" cy="212223"/>
            </a:xfrm>
            <a:prstGeom prst="rect">
              <a:avLst/>
            </a:prstGeom>
            <a:solidFill>
              <a:srgbClr val="0096D6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>
              <a:outerShdw sx="1000" sy="1000" algn="ctr">
                <a:srgbClr val="000000"/>
              </a:outerShdw>
            </a:effectLst>
          </p:spPr>
          <p:txBody>
            <a:bodyPr tIns="0" bIns="0" anchor="ctr" anchorCtr="0"/>
            <a:lstStyle/>
            <a:p>
              <a:pPr algn="ctr">
                <a:defRPr/>
              </a:pPr>
              <a:r>
                <a:rPr lang="de-DE" sz="900" dirty="0" smtClean="0">
                  <a:solidFill>
                    <a:schemeClr val="bg1"/>
                  </a:solidFill>
                  <a:latin typeface="Futura Hv" pitchFamily="34" charset="0"/>
                </a:rPr>
                <a:t>SD</a:t>
              </a:r>
              <a:endParaRPr lang="de-DE" sz="900" dirty="0">
                <a:solidFill>
                  <a:schemeClr val="bg1"/>
                </a:solidFill>
                <a:latin typeface="Futura Hv" pitchFamily="34" charset="0"/>
              </a:endParaRPr>
            </a:p>
          </p:txBody>
        </p:sp>
        <p:sp>
          <p:nvSpPr>
            <p:cNvPr id="56" name="Rectangle 81"/>
            <p:cNvSpPr>
              <a:spLocks noChangeArrowheads="1"/>
            </p:cNvSpPr>
            <p:nvPr/>
          </p:nvSpPr>
          <p:spPr bwMode="auto">
            <a:xfrm>
              <a:off x="8254778" y="2045081"/>
              <a:ext cx="406808" cy="212222"/>
            </a:xfrm>
            <a:prstGeom prst="rect">
              <a:avLst/>
            </a:prstGeom>
            <a:solidFill>
              <a:srgbClr val="0096D6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>
              <a:outerShdw sx="1000" sy="1000" algn="ctr">
                <a:srgbClr val="000000"/>
              </a:outerShdw>
            </a:effectLst>
          </p:spPr>
          <p:txBody>
            <a:bodyPr tIns="0" bIns="0" anchor="ctr" anchorCtr="0"/>
            <a:lstStyle/>
            <a:p>
              <a:pPr algn="ctr">
                <a:defRPr/>
              </a:pPr>
              <a:r>
                <a:rPr lang="de-DE" sz="900" dirty="0" smtClean="0">
                  <a:solidFill>
                    <a:schemeClr val="bg1"/>
                  </a:solidFill>
                  <a:latin typeface="Futura Hv" pitchFamily="34" charset="0"/>
                </a:rPr>
                <a:t>PD</a:t>
              </a:r>
              <a:endParaRPr lang="de-DE" sz="900" dirty="0">
                <a:solidFill>
                  <a:schemeClr val="bg1"/>
                </a:solidFill>
                <a:latin typeface="Futura Hv" pitchFamily="34" charset="0"/>
              </a:endParaRPr>
            </a:p>
          </p:txBody>
        </p:sp>
        <p:sp>
          <p:nvSpPr>
            <p:cNvPr id="57" name="Rectangle 82"/>
            <p:cNvSpPr>
              <a:spLocks noChangeArrowheads="1"/>
            </p:cNvSpPr>
            <p:nvPr/>
          </p:nvSpPr>
          <p:spPr bwMode="auto">
            <a:xfrm>
              <a:off x="8254778" y="2324983"/>
              <a:ext cx="406808" cy="212222"/>
            </a:xfrm>
            <a:prstGeom prst="rect">
              <a:avLst/>
            </a:prstGeom>
            <a:solidFill>
              <a:srgbClr val="0096D6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>
              <a:outerShdw sx="1000" sy="1000" algn="ctr">
                <a:srgbClr val="000000"/>
              </a:outerShdw>
            </a:effectLst>
          </p:spPr>
          <p:txBody>
            <a:bodyPr tIns="0" bIns="0" anchor="ctr" anchorCtr="0"/>
            <a:lstStyle/>
            <a:p>
              <a:pPr algn="ctr">
                <a:defRPr/>
              </a:pPr>
              <a:r>
                <a:rPr lang="de-DE" sz="900" dirty="0" smtClean="0">
                  <a:solidFill>
                    <a:schemeClr val="bg1"/>
                  </a:solidFill>
                  <a:latin typeface="Futura Hv" pitchFamily="34" charset="0"/>
                </a:rPr>
                <a:t>MD</a:t>
              </a:r>
              <a:endParaRPr lang="de-DE" sz="900" dirty="0">
                <a:solidFill>
                  <a:schemeClr val="bg1"/>
                </a:solidFill>
                <a:latin typeface="Futura Hv" pitchFamily="34" charset="0"/>
              </a:endParaRPr>
            </a:p>
          </p:txBody>
        </p:sp>
        <p:sp>
          <p:nvSpPr>
            <p:cNvPr id="58" name="Rectangle 70"/>
            <p:cNvSpPr>
              <a:spLocks noChangeArrowheads="1"/>
            </p:cNvSpPr>
            <p:nvPr/>
          </p:nvSpPr>
          <p:spPr bwMode="auto">
            <a:xfrm>
              <a:off x="7609775" y="2109925"/>
              <a:ext cx="571499" cy="3624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>
              <a:outerShdw sx="1000" sy="1000" algn="ctr">
                <a:srgbClr val="000000"/>
              </a:outerShdw>
            </a:effectLst>
          </p:spPr>
          <p:txBody>
            <a:bodyPr tIns="0" bIns="0" anchor="ctr" anchorCtr="0"/>
            <a:lstStyle/>
            <a:p>
              <a:pPr algn="ctr">
                <a:defRPr/>
              </a:pPr>
              <a:r>
                <a:rPr lang="de-DE" sz="900" dirty="0" smtClean="0">
                  <a:solidFill>
                    <a:schemeClr val="bg1"/>
                  </a:solidFill>
                  <a:latin typeface="Futura Hv" pitchFamily="34" charset="0"/>
                </a:rPr>
                <a:t>SF</a:t>
              </a:r>
            </a:p>
            <a:p>
              <a:pPr algn="ctr">
                <a:defRPr/>
              </a:pPr>
              <a:r>
                <a:rPr lang="de-DE" sz="900" dirty="0" smtClean="0">
                  <a:solidFill>
                    <a:schemeClr val="bg1"/>
                  </a:solidFill>
                  <a:latin typeface="Futura Hv" pitchFamily="34" charset="0"/>
                </a:rPr>
                <a:t>25-32</a:t>
              </a:r>
              <a:endParaRPr lang="de-DE" sz="900" dirty="0">
                <a:solidFill>
                  <a:schemeClr val="bg1"/>
                </a:solidFill>
                <a:latin typeface="Futura Hv" pitchFamily="34" charset="0"/>
              </a:endParaRPr>
            </a:p>
          </p:txBody>
        </p:sp>
      </p:grpSp>
      <p:grpSp>
        <p:nvGrpSpPr>
          <p:cNvPr id="59" name="Group 98"/>
          <p:cNvGrpSpPr/>
          <p:nvPr/>
        </p:nvGrpSpPr>
        <p:grpSpPr>
          <a:xfrm>
            <a:off x="6885625" y="5215905"/>
            <a:ext cx="1532123" cy="369094"/>
            <a:chOff x="7129463" y="2045081"/>
            <a:chExt cx="1532123" cy="492125"/>
          </a:xfrm>
        </p:grpSpPr>
        <p:sp>
          <p:nvSpPr>
            <p:cNvPr id="60" name="Rectangle 79"/>
            <p:cNvSpPr>
              <a:spLocks noChangeArrowheads="1"/>
            </p:cNvSpPr>
            <p:nvPr/>
          </p:nvSpPr>
          <p:spPr bwMode="auto">
            <a:xfrm>
              <a:off x="7129463" y="2045081"/>
              <a:ext cx="406808" cy="212223"/>
            </a:xfrm>
            <a:prstGeom prst="rect">
              <a:avLst/>
            </a:prstGeom>
            <a:solidFill>
              <a:srgbClr val="0096D6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>
              <a:outerShdw sx="1000" sy="1000" algn="ctr">
                <a:srgbClr val="000000"/>
              </a:outerShdw>
            </a:effectLst>
          </p:spPr>
          <p:txBody>
            <a:bodyPr tIns="0" bIns="0" anchor="ctr" anchorCtr="0"/>
            <a:lstStyle/>
            <a:p>
              <a:pPr algn="ctr">
                <a:defRPr/>
              </a:pPr>
              <a:r>
                <a:rPr lang="de-DE" sz="900" dirty="0" smtClean="0">
                  <a:solidFill>
                    <a:schemeClr val="bg1"/>
                  </a:solidFill>
                  <a:latin typeface="Futura Hv" pitchFamily="34" charset="0"/>
                </a:rPr>
                <a:t>TD</a:t>
              </a:r>
              <a:endParaRPr lang="de-DE" sz="900" dirty="0">
                <a:solidFill>
                  <a:schemeClr val="bg1"/>
                </a:solidFill>
                <a:latin typeface="Futura Hv" pitchFamily="34" charset="0"/>
              </a:endParaRPr>
            </a:p>
          </p:txBody>
        </p:sp>
        <p:sp>
          <p:nvSpPr>
            <p:cNvPr id="61" name="Rectangle 80"/>
            <p:cNvSpPr>
              <a:spLocks noChangeArrowheads="1"/>
            </p:cNvSpPr>
            <p:nvPr/>
          </p:nvSpPr>
          <p:spPr bwMode="auto">
            <a:xfrm>
              <a:off x="7129463" y="2324983"/>
              <a:ext cx="406808" cy="212223"/>
            </a:xfrm>
            <a:prstGeom prst="rect">
              <a:avLst/>
            </a:prstGeom>
            <a:solidFill>
              <a:srgbClr val="0096D6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>
              <a:outerShdw sx="1000" sy="1000" algn="ctr">
                <a:srgbClr val="000000"/>
              </a:outerShdw>
            </a:effectLst>
          </p:spPr>
          <p:txBody>
            <a:bodyPr tIns="0" bIns="0" anchor="ctr" anchorCtr="0"/>
            <a:lstStyle/>
            <a:p>
              <a:pPr algn="ctr">
                <a:defRPr/>
              </a:pPr>
              <a:r>
                <a:rPr lang="de-DE" sz="900" dirty="0" smtClean="0">
                  <a:solidFill>
                    <a:schemeClr val="bg1"/>
                  </a:solidFill>
                  <a:latin typeface="Futura Hv" pitchFamily="34" charset="0"/>
                </a:rPr>
                <a:t>SD</a:t>
              </a:r>
              <a:endParaRPr lang="de-DE" sz="900" dirty="0">
                <a:solidFill>
                  <a:schemeClr val="bg1"/>
                </a:solidFill>
                <a:latin typeface="Futura Hv" pitchFamily="34" charset="0"/>
              </a:endParaRPr>
            </a:p>
          </p:txBody>
        </p:sp>
        <p:sp>
          <p:nvSpPr>
            <p:cNvPr id="62" name="Rectangle 81"/>
            <p:cNvSpPr>
              <a:spLocks noChangeArrowheads="1"/>
            </p:cNvSpPr>
            <p:nvPr/>
          </p:nvSpPr>
          <p:spPr bwMode="auto">
            <a:xfrm>
              <a:off x="8254778" y="2045081"/>
              <a:ext cx="406808" cy="212222"/>
            </a:xfrm>
            <a:prstGeom prst="rect">
              <a:avLst/>
            </a:prstGeom>
            <a:solidFill>
              <a:srgbClr val="0096D6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>
              <a:outerShdw sx="1000" sy="1000" algn="ctr">
                <a:srgbClr val="000000"/>
              </a:outerShdw>
            </a:effectLst>
          </p:spPr>
          <p:txBody>
            <a:bodyPr tIns="0" bIns="0" anchor="ctr" anchorCtr="0"/>
            <a:lstStyle/>
            <a:p>
              <a:pPr algn="ctr">
                <a:defRPr/>
              </a:pPr>
              <a:r>
                <a:rPr lang="de-DE" sz="900" dirty="0" smtClean="0">
                  <a:solidFill>
                    <a:schemeClr val="bg1"/>
                  </a:solidFill>
                  <a:latin typeface="Futura Hv" pitchFamily="34" charset="0"/>
                </a:rPr>
                <a:t>PD</a:t>
              </a:r>
              <a:endParaRPr lang="de-DE" sz="900" dirty="0">
                <a:solidFill>
                  <a:schemeClr val="bg1"/>
                </a:solidFill>
                <a:latin typeface="Futura Hv" pitchFamily="34" charset="0"/>
              </a:endParaRPr>
            </a:p>
          </p:txBody>
        </p:sp>
        <p:sp>
          <p:nvSpPr>
            <p:cNvPr id="63" name="Rectangle 82"/>
            <p:cNvSpPr>
              <a:spLocks noChangeArrowheads="1"/>
            </p:cNvSpPr>
            <p:nvPr/>
          </p:nvSpPr>
          <p:spPr bwMode="auto">
            <a:xfrm>
              <a:off x="8254778" y="2324983"/>
              <a:ext cx="406808" cy="212222"/>
            </a:xfrm>
            <a:prstGeom prst="rect">
              <a:avLst/>
            </a:prstGeom>
            <a:solidFill>
              <a:srgbClr val="0096D6"/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>
              <a:outerShdw sx="1000" sy="1000" algn="ctr">
                <a:srgbClr val="000000"/>
              </a:outerShdw>
            </a:effectLst>
          </p:spPr>
          <p:txBody>
            <a:bodyPr tIns="0" bIns="0" anchor="ctr" anchorCtr="0"/>
            <a:lstStyle/>
            <a:p>
              <a:pPr algn="ctr">
                <a:defRPr/>
              </a:pPr>
              <a:r>
                <a:rPr lang="de-DE" sz="900" dirty="0" smtClean="0">
                  <a:solidFill>
                    <a:schemeClr val="bg1"/>
                  </a:solidFill>
                  <a:latin typeface="Futura Hv" pitchFamily="34" charset="0"/>
                </a:rPr>
                <a:t>MD</a:t>
              </a:r>
              <a:endParaRPr lang="de-DE" sz="900" dirty="0">
                <a:solidFill>
                  <a:schemeClr val="bg1"/>
                </a:solidFill>
                <a:latin typeface="Futura Hv" pitchFamily="34" charset="0"/>
              </a:endParaRPr>
            </a:p>
          </p:txBody>
        </p:sp>
        <p:sp>
          <p:nvSpPr>
            <p:cNvPr id="64" name="Rectangle 70"/>
            <p:cNvSpPr>
              <a:spLocks noChangeArrowheads="1"/>
            </p:cNvSpPr>
            <p:nvPr/>
          </p:nvSpPr>
          <p:spPr bwMode="auto">
            <a:xfrm>
              <a:off x="7609775" y="2109925"/>
              <a:ext cx="571499" cy="36243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algn="ctr">
              <a:solidFill>
                <a:schemeClr val="bg1"/>
              </a:solidFill>
              <a:miter lim="800000"/>
              <a:headEnd/>
              <a:tailEnd/>
            </a:ln>
            <a:effectLst>
              <a:outerShdw sx="1000" sy="1000" algn="ctr">
                <a:srgbClr val="000000"/>
              </a:outerShdw>
            </a:effectLst>
          </p:spPr>
          <p:txBody>
            <a:bodyPr tIns="0" bIns="0" anchor="ctr" anchorCtr="0"/>
            <a:lstStyle/>
            <a:p>
              <a:pPr algn="ctr">
                <a:defRPr/>
              </a:pPr>
              <a:r>
                <a:rPr lang="de-DE" sz="900" dirty="0" smtClean="0">
                  <a:solidFill>
                    <a:schemeClr val="bg1"/>
                  </a:solidFill>
                  <a:latin typeface="Futura Hv" pitchFamily="34" charset="0"/>
                </a:rPr>
                <a:t>SF</a:t>
              </a:r>
            </a:p>
            <a:p>
              <a:pPr algn="ctr">
                <a:defRPr/>
              </a:pPr>
              <a:r>
                <a:rPr lang="de-DE" sz="900" dirty="0" smtClean="0">
                  <a:solidFill>
                    <a:schemeClr val="bg1"/>
                  </a:solidFill>
                  <a:latin typeface="Futura Hv" pitchFamily="34" charset="0"/>
                </a:rPr>
                <a:t>33-n</a:t>
              </a:r>
              <a:endParaRPr lang="de-DE" sz="900" dirty="0">
                <a:solidFill>
                  <a:schemeClr val="bg1"/>
                </a:solidFill>
                <a:latin typeface="Futura Hv" pitchFamily="34" charset="0"/>
              </a:endParaRPr>
            </a:p>
          </p:txBody>
        </p:sp>
      </p:grpSp>
      <p:cxnSp>
        <p:nvCxnSpPr>
          <p:cNvPr id="65" name="Elbow Connector 64"/>
          <p:cNvCxnSpPr>
            <a:stCxn id="31" idx="2"/>
            <a:endCxn id="37" idx="0"/>
          </p:cNvCxnSpPr>
          <p:nvPr/>
        </p:nvCxnSpPr>
        <p:spPr>
          <a:xfrm rot="16200000" flipH="1">
            <a:off x="1227576" y="3224994"/>
            <a:ext cx="171043" cy="8065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hape 108"/>
          <p:cNvCxnSpPr>
            <a:stCxn id="35" idx="2"/>
            <a:endCxn id="37" idx="3"/>
          </p:cNvCxnSpPr>
          <p:nvPr/>
        </p:nvCxnSpPr>
        <p:spPr>
          <a:xfrm rot="5400000">
            <a:off x="2068544" y="3736573"/>
            <a:ext cx="648246" cy="260641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hape 110"/>
          <p:cNvCxnSpPr>
            <a:stCxn id="33" idx="0"/>
            <a:endCxn id="37" idx="1"/>
          </p:cNvCxnSpPr>
          <p:nvPr/>
        </p:nvCxnSpPr>
        <p:spPr>
          <a:xfrm rot="5400000" flipH="1" flipV="1">
            <a:off x="775066" y="4325752"/>
            <a:ext cx="530109" cy="260639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hape 112"/>
          <p:cNvCxnSpPr>
            <a:stCxn id="39" idx="1"/>
            <a:endCxn id="37" idx="2"/>
          </p:cNvCxnSpPr>
          <p:nvPr/>
        </p:nvCxnSpPr>
        <p:spPr>
          <a:xfrm rot="10800000">
            <a:off x="1716393" y="4668217"/>
            <a:ext cx="260642" cy="559080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4942" y="2363248"/>
            <a:ext cx="1467178" cy="249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Picture 7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4942" y="3073397"/>
            <a:ext cx="1467178" cy="249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Picture 7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4942" y="3800481"/>
            <a:ext cx="1467178" cy="249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76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4942" y="4545159"/>
            <a:ext cx="1467178" cy="249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" name="Picture 77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44942" y="5255306"/>
            <a:ext cx="1467178" cy="249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13" descr="slice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2635" y="4231640"/>
            <a:ext cx="657224" cy="224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9" name="Straight Arrow Connector 68"/>
          <p:cNvCxnSpPr>
            <a:endCxn id="46" idx="1"/>
          </p:cNvCxnSpPr>
          <p:nvPr/>
        </p:nvCxnSpPr>
        <p:spPr>
          <a:xfrm flipV="1">
            <a:off x="2959860" y="3209320"/>
            <a:ext cx="4406077" cy="1129446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endCxn id="58" idx="1"/>
          </p:cNvCxnSpPr>
          <p:nvPr/>
        </p:nvCxnSpPr>
        <p:spPr>
          <a:xfrm>
            <a:off x="2959860" y="4340407"/>
            <a:ext cx="4406077" cy="329668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52" idx="1"/>
          </p:cNvCxnSpPr>
          <p:nvPr/>
        </p:nvCxnSpPr>
        <p:spPr>
          <a:xfrm flipV="1">
            <a:off x="2980854" y="3939698"/>
            <a:ext cx="4385083" cy="377241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endCxn id="64" idx="1"/>
          </p:cNvCxnSpPr>
          <p:nvPr/>
        </p:nvCxnSpPr>
        <p:spPr>
          <a:xfrm>
            <a:off x="2988234" y="4338767"/>
            <a:ext cx="4377703" cy="1061685"/>
          </a:xfrm>
          <a:prstGeom prst="straightConnector1">
            <a:avLst/>
          </a:prstGeom>
          <a:ln w="38100">
            <a:solidFill>
              <a:srgbClr val="FFC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73" idx="3"/>
            <a:endCxn id="30" idx="1"/>
          </p:cNvCxnSpPr>
          <p:nvPr/>
        </p:nvCxnSpPr>
        <p:spPr>
          <a:xfrm flipV="1">
            <a:off x="2959860" y="2478943"/>
            <a:ext cx="4406077" cy="1864912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4324116" y="4805988"/>
            <a:ext cx="0" cy="35846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7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3000" dirty="0" smtClean="0"/>
              <a:t>Kann nach Bedarf einfach erweitert werden</a:t>
            </a:r>
            <a:endParaRPr lang="de-DE" sz="3000" dirty="0"/>
          </a:p>
        </p:txBody>
      </p:sp>
      <p:grpSp>
        <p:nvGrpSpPr>
          <p:cNvPr id="4" name="Group 2"/>
          <p:cNvGrpSpPr/>
          <p:nvPr/>
        </p:nvGrpSpPr>
        <p:grpSpPr>
          <a:xfrm>
            <a:off x="760864" y="2095107"/>
            <a:ext cx="812588" cy="2659359"/>
            <a:chOff x="2885809" y="1037230"/>
            <a:chExt cx="1160690" cy="3645603"/>
          </a:xfrm>
        </p:grpSpPr>
        <p:pic>
          <p:nvPicPr>
            <p:cNvPr id="5" name="Picture 7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5809" y="1037230"/>
              <a:ext cx="1160690" cy="36456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6" name="Group 4"/>
            <p:cNvGrpSpPr/>
            <p:nvPr/>
          </p:nvGrpSpPr>
          <p:grpSpPr>
            <a:xfrm>
              <a:off x="2955178" y="4003789"/>
              <a:ext cx="998013" cy="575196"/>
              <a:chOff x="2401785" y="3947000"/>
              <a:chExt cx="1278762" cy="818454"/>
            </a:xfrm>
          </p:grpSpPr>
          <p:pic>
            <p:nvPicPr>
              <p:cNvPr id="24" name="Picture 2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9597" y="4188637"/>
                <a:ext cx="1260950" cy="5768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4060205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6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3947000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7" name="Picture 6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0004" y="1565793"/>
              <a:ext cx="998013" cy="79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706" y="1301834"/>
              <a:ext cx="984111" cy="86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3706" y="1390670"/>
              <a:ext cx="984111" cy="86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3052" y="1477984"/>
              <a:ext cx="998013" cy="79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9539" y="3346801"/>
              <a:ext cx="963187" cy="87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2590" y="3259239"/>
              <a:ext cx="963187" cy="87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9540" y="3171677"/>
              <a:ext cx="963187" cy="87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3052" y="2933140"/>
              <a:ext cx="963187" cy="87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3053" y="3020702"/>
              <a:ext cx="963187" cy="87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9541" y="3108001"/>
              <a:ext cx="963187" cy="87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5566" y="3848024"/>
              <a:ext cx="963187" cy="87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8617" y="3760462"/>
              <a:ext cx="963187" cy="87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5567" y="3672900"/>
              <a:ext cx="963187" cy="87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9079" y="3434363"/>
              <a:ext cx="963187" cy="87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9080" y="3521925"/>
              <a:ext cx="963187" cy="87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5568" y="3609224"/>
              <a:ext cx="963187" cy="87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2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5178" y="3935586"/>
              <a:ext cx="963187" cy="87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7" name="TextBox 26"/>
          <p:cNvSpPr txBox="1"/>
          <p:nvPr/>
        </p:nvSpPr>
        <p:spPr>
          <a:xfrm>
            <a:off x="631491" y="4837994"/>
            <a:ext cx="1422030" cy="533313"/>
          </a:xfrm>
          <a:prstGeom prst="rect">
            <a:avLst/>
          </a:prstGeom>
          <a:noFill/>
        </p:spPr>
        <p:txBody>
          <a:bodyPr wrap="square" lIns="121883" tIns="60941" rIns="121883" bIns="60941" rtlCol="0">
            <a:spAutoFit/>
          </a:bodyPr>
          <a:lstStyle/>
          <a:p>
            <a:pPr defTabSz="609448"/>
            <a:r>
              <a:rPr lang="en-US" sz="2666" dirty="0">
                <a:solidFill>
                  <a:prstClr val="black"/>
                </a:solidFill>
              </a:rPr>
              <a:t>0TB</a:t>
            </a:r>
          </a:p>
        </p:txBody>
      </p:sp>
      <p:grpSp>
        <p:nvGrpSpPr>
          <p:cNvPr id="28" name="Group 231"/>
          <p:cNvGrpSpPr/>
          <p:nvPr/>
        </p:nvGrpSpPr>
        <p:grpSpPr>
          <a:xfrm>
            <a:off x="3243055" y="2122140"/>
            <a:ext cx="812588" cy="2650140"/>
            <a:chOff x="7869010" y="847783"/>
            <a:chExt cx="1160690" cy="3542029"/>
          </a:xfrm>
        </p:grpSpPr>
        <p:pic>
          <p:nvPicPr>
            <p:cNvPr id="29" name="Picture 7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010" y="847783"/>
              <a:ext cx="1160690" cy="35420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0" name="Group 181"/>
            <p:cNvGrpSpPr/>
            <p:nvPr/>
          </p:nvGrpSpPr>
          <p:grpSpPr>
            <a:xfrm>
              <a:off x="7938379" y="3814342"/>
              <a:ext cx="998013" cy="558854"/>
              <a:chOff x="2401785" y="3947000"/>
              <a:chExt cx="1278762" cy="818454"/>
            </a:xfrm>
          </p:grpSpPr>
          <p:pic>
            <p:nvPicPr>
              <p:cNvPr id="51" name="Picture 2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9597" y="4188637"/>
                <a:ext cx="1260950" cy="5768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2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4060205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3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3947000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1" name="Group 185"/>
            <p:cNvGrpSpPr/>
            <p:nvPr/>
          </p:nvGrpSpPr>
          <p:grpSpPr>
            <a:xfrm>
              <a:off x="7973205" y="1536146"/>
              <a:ext cx="998013" cy="558853"/>
              <a:chOff x="2401785" y="3947000"/>
              <a:chExt cx="1278762" cy="818454"/>
            </a:xfrm>
          </p:grpSpPr>
          <p:pic>
            <p:nvPicPr>
              <p:cNvPr id="48" name="Picture 2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9597" y="4188637"/>
                <a:ext cx="1260950" cy="5768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9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4060205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50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3947000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2" name="Group 189"/>
            <p:cNvGrpSpPr/>
            <p:nvPr/>
          </p:nvGrpSpPr>
          <p:grpSpPr>
            <a:xfrm>
              <a:off x="7952353" y="3239146"/>
              <a:ext cx="998013" cy="558854"/>
              <a:chOff x="2401785" y="3947000"/>
              <a:chExt cx="1278762" cy="818454"/>
            </a:xfrm>
          </p:grpSpPr>
          <p:pic>
            <p:nvPicPr>
              <p:cNvPr id="45" name="Picture 2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9597" y="4188637"/>
                <a:ext cx="1260950" cy="5768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6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4060205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7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3947000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3" name="Group 193"/>
            <p:cNvGrpSpPr/>
            <p:nvPr/>
          </p:nvGrpSpPr>
          <p:grpSpPr>
            <a:xfrm>
              <a:off x="7966254" y="2686544"/>
              <a:ext cx="998013" cy="558854"/>
              <a:chOff x="2401785" y="3947000"/>
              <a:chExt cx="1278762" cy="818454"/>
            </a:xfrm>
          </p:grpSpPr>
          <p:pic>
            <p:nvPicPr>
              <p:cNvPr id="42" name="Picture 2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9597" y="4188637"/>
                <a:ext cx="1260950" cy="5768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3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4060205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4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3947000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4" name="Group 197"/>
            <p:cNvGrpSpPr/>
            <p:nvPr/>
          </p:nvGrpSpPr>
          <p:grpSpPr>
            <a:xfrm>
              <a:off x="7966254" y="2111347"/>
              <a:ext cx="998013" cy="558854"/>
              <a:chOff x="2401785" y="3947000"/>
              <a:chExt cx="1278762" cy="818454"/>
            </a:xfrm>
          </p:grpSpPr>
          <p:pic>
            <p:nvPicPr>
              <p:cNvPr id="39" name="Picture 2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9597" y="4188637"/>
                <a:ext cx="1260950" cy="5768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0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4060205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1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3947000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35" name="Picture 6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3205" y="1376346"/>
              <a:ext cx="998013" cy="77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6907" y="1112388"/>
              <a:ext cx="984111" cy="83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6907" y="1201224"/>
              <a:ext cx="984111" cy="83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8" name="Picture 6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6253" y="1288537"/>
              <a:ext cx="998013" cy="77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4" name="TextBox 53"/>
          <p:cNvSpPr txBox="1"/>
          <p:nvPr/>
        </p:nvSpPr>
        <p:spPr>
          <a:xfrm>
            <a:off x="5985540" y="4816121"/>
            <a:ext cx="1422030" cy="533313"/>
          </a:xfrm>
          <a:prstGeom prst="rect">
            <a:avLst/>
          </a:prstGeom>
          <a:noFill/>
        </p:spPr>
        <p:txBody>
          <a:bodyPr wrap="square" lIns="121883" tIns="60941" rIns="121883" bIns="60941" rtlCol="0">
            <a:spAutoFit/>
          </a:bodyPr>
          <a:lstStyle/>
          <a:p>
            <a:pPr defTabSz="609448"/>
            <a:r>
              <a:rPr lang="en-US" sz="2666" dirty="0">
                <a:solidFill>
                  <a:prstClr val="black"/>
                </a:solidFill>
              </a:rPr>
              <a:t>7</a:t>
            </a:r>
            <a:r>
              <a:rPr lang="en-US" sz="2666" dirty="0" smtClean="0">
                <a:solidFill>
                  <a:prstClr val="black"/>
                </a:solidFill>
              </a:rPr>
              <a:t> </a:t>
            </a:r>
            <a:r>
              <a:rPr lang="en-US" sz="2666" dirty="0">
                <a:solidFill>
                  <a:prstClr val="black"/>
                </a:solidFill>
              </a:rPr>
              <a:t>PB</a:t>
            </a:r>
          </a:p>
        </p:txBody>
      </p:sp>
      <p:cxnSp>
        <p:nvCxnSpPr>
          <p:cNvPr id="55" name="Straight Arrow Connector 54"/>
          <p:cNvCxnSpPr/>
          <p:nvPr/>
        </p:nvCxnSpPr>
        <p:spPr>
          <a:xfrm flipV="1">
            <a:off x="1342508" y="5090578"/>
            <a:ext cx="4750604" cy="2367"/>
          </a:xfrm>
          <a:prstGeom prst="straightConnector1">
            <a:avLst/>
          </a:prstGeom>
          <a:ln w="85725">
            <a:solidFill>
              <a:srgbClr val="89A12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107"/>
          <p:cNvGrpSpPr/>
          <p:nvPr/>
        </p:nvGrpSpPr>
        <p:grpSpPr>
          <a:xfrm>
            <a:off x="1979747" y="2113318"/>
            <a:ext cx="812588" cy="2641148"/>
            <a:chOff x="1559526" y="940315"/>
            <a:chExt cx="897202" cy="2621938"/>
          </a:xfrm>
        </p:grpSpPr>
        <p:grpSp>
          <p:nvGrpSpPr>
            <p:cNvPr id="57" name="Group 207"/>
            <p:cNvGrpSpPr/>
            <p:nvPr/>
          </p:nvGrpSpPr>
          <p:grpSpPr>
            <a:xfrm>
              <a:off x="1559526" y="940315"/>
              <a:ext cx="897202" cy="2621938"/>
              <a:chOff x="2885809" y="1037230"/>
              <a:chExt cx="1160690" cy="3645603"/>
            </a:xfrm>
          </p:grpSpPr>
          <p:pic>
            <p:nvPicPr>
              <p:cNvPr id="62" name="Picture 7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85809" y="1037230"/>
                <a:ext cx="1160690" cy="364560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63" name="Group 232"/>
              <p:cNvGrpSpPr/>
              <p:nvPr/>
            </p:nvGrpSpPr>
            <p:grpSpPr>
              <a:xfrm>
                <a:off x="2955178" y="4003789"/>
                <a:ext cx="998013" cy="575196"/>
                <a:chOff x="2401785" y="3947000"/>
                <a:chExt cx="1278762" cy="818454"/>
              </a:xfrm>
            </p:grpSpPr>
            <p:pic>
              <p:nvPicPr>
                <p:cNvPr id="81" name="Picture 2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19597" y="4188637"/>
                  <a:ext cx="1260950" cy="57681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2" name="Picture 6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1785" y="4060205"/>
                  <a:ext cx="1278762" cy="11320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83" name="Picture 6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01785" y="3947000"/>
                  <a:ext cx="1278762" cy="11320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64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90004" y="1565793"/>
                <a:ext cx="998013" cy="795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5" name="Picture 3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3706" y="1301834"/>
                <a:ext cx="984111" cy="862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6" name="Picture 3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3706" y="1390670"/>
                <a:ext cx="984111" cy="862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7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052" y="1477984"/>
                <a:ext cx="998013" cy="795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8" name="Picture 2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9539" y="3346801"/>
                <a:ext cx="963187" cy="875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9" name="Picture 2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2590" y="3259239"/>
                <a:ext cx="963187" cy="875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0" name="Picture 2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9540" y="3171677"/>
                <a:ext cx="963187" cy="875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1" name="Picture 2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052" y="2933140"/>
                <a:ext cx="963187" cy="875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2" name="Picture 2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83053" y="3020702"/>
                <a:ext cx="963187" cy="875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3" name="Picture 2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9541" y="3108001"/>
                <a:ext cx="963187" cy="875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4" name="Picture 2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5566" y="3848024"/>
                <a:ext cx="963187" cy="875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5" name="Picture 2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8617" y="3760462"/>
                <a:ext cx="963187" cy="875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6" name="Picture 2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5567" y="3672900"/>
                <a:ext cx="963187" cy="875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7" name="Picture 2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9079" y="3434363"/>
                <a:ext cx="963187" cy="875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8" name="Picture 2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9080" y="3521925"/>
                <a:ext cx="963187" cy="875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9" name="Picture 2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5568" y="3609224"/>
                <a:ext cx="963187" cy="875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80" name="Picture 2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55178" y="3935586"/>
                <a:ext cx="963187" cy="875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58" name="Group 51"/>
            <p:cNvGrpSpPr/>
            <p:nvPr/>
          </p:nvGrpSpPr>
          <p:grpSpPr>
            <a:xfrm>
              <a:off x="1606829" y="2629658"/>
              <a:ext cx="795854" cy="465492"/>
              <a:chOff x="2401785" y="3947000"/>
              <a:chExt cx="1278762" cy="818454"/>
            </a:xfrm>
          </p:grpSpPr>
          <p:pic>
            <p:nvPicPr>
              <p:cNvPr id="59" name="Picture 2"/>
              <p:cNvPicPr>
                <a:picLocks noChangeAspect="1" noChangeArrowheads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9597" y="4188637"/>
                <a:ext cx="1260950" cy="5768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0" name="Picture 6"/>
              <p:cNvPicPr>
                <a:picLocks noChangeAspect="1" noChangeArrowheads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4060205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1" name="Picture 6"/>
              <p:cNvPicPr>
                <a:picLocks noChangeAspect="1" noChangeArrowheads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3947000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84" name="Rectangle 83"/>
          <p:cNvSpPr/>
          <p:nvPr/>
        </p:nvSpPr>
        <p:spPr>
          <a:xfrm>
            <a:off x="1970514" y="3754827"/>
            <a:ext cx="821822" cy="50429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3" tIns="60941" rIns="121883" bIns="60941" rtlCol="0" anchor="ctr"/>
          <a:lstStyle/>
          <a:p>
            <a:pPr algn="ctr" defTabSz="609448"/>
            <a:endParaRPr lang="en-US" sz="2399">
              <a:solidFill>
                <a:prstClr val="white"/>
              </a:solidFill>
            </a:endParaRPr>
          </a:p>
        </p:txBody>
      </p:sp>
      <p:cxnSp>
        <p:nvCxnSpPr>
          <p:cNvPr id="85" name="Straight Arrow Connector 84"/>
          <p:cNvCxnSpPr>
            <a:endCxn id="84" idx="1"/>
          </p:cNvCxnSpPr>
          <p:nvPr/>
        </p:nvCxnSpPr>
        <p:spPr>
          <a:xfrm flipV="1">
            <a:off x="1573454" y="4006977"/>
            <a:ext cx="397061" cy="6357"/>
          </a:xfrm>
          <a:prstGeom prst="straightConnector1">
            <a:avLst/>
          </a:prstGeom>
          <a:ln w="25400">
            <a:solidFill>
              <a:srgbClr val="89A12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337"/>
          <p:cNvGrpSpPr/>
          <p:nvPr/>
        </p:nvGrpSpPr>
        <p:grpSpPr>
          <a:xfrm>
            <a:off x="4061114" y="2122140"/>
            <a:ext cx="812588" cy="2650140"/>
            <a:chOff x="7869010" y="847783"/>
            <a:chExt cx="1160690" cy="3542029"/>
          </a:xfrm>
        </p:grpSpPr>
        <p:pic>
          <p:nvPicPr>
            <p:cNvPr id="87" name="Picture 7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010" y="847783"/>
              <a:ext cx="1160690" cy="35420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88" name="Group 339"/>
            <p:cNvGrpSpPr/>
            <p:nvPr/>
          </p:nvGrpSpPr>
          <p:grpSpPr>
            <a:xfrm>
              <a:off x="7938379" y="3814342"/>
              <a:ext cx="998013" cy="558854"/>
              <a:chOff x="2401785" y="3947000"/>
              <a:chExt cx="1278762" cy="818454"/>
            </a:xfrm>
          </p:grpSpPr>
          <p:pic>
            <p:nvPicPr>
              <p:cNvPr id="109" name="Picture 2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9597" y="4188637"/>
                <a:ext cx="1260950" cy="5768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0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4060205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11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3947000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89" name="Group 340"/>
            <p:cNvGrpSpPr/>
            <p:nvPr/>
          </p:nvGrpSpPr>
          <p:grpSpPr>
            <a:xfrm>
              <a:off x="7973205" y="1536146"/>
              <a:ext cx="998013" cy="558853"/>
              <a:chOff x="2401785" y="3947000"/>
              <a:chExt cx="1278762" cy="818454"/>
            </a:xfrm>
          </p:grpSpPr>
          <p:pic>
            <p:nvPicPr>
              <p:cNvPr id="106" name="Picture 2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9597" y="4188637"/>
                <a:ext cx="1260950" cy="5768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7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4060205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8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3947000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90" name="Group 341"/>
            <p:cNvGrpSpPr/>
            <p:nvPr/>
          </p:nvGrpSpPr>
          <p:grpSpPr>
            <a:xfrm>
              <a:off x="7952353" y="3239146"/>
              <a:ext cx="998013" cy="558854"/>
              <a:chOff x="2401785" y="3947000"/>
              <a:chExt cx="1278762" cy="818454"/>
            </a:xfrm>
          </p:grpSpPr>
          <p:pic>
            <p:nvPicPr>
              <p:cNvPr id="103" name="Picture 2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9597" y="4188637"/>
                <a:ext cx="1260950" cy="5768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4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4060205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5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3947000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91" name="Group 342"/>
            <p:cNvGrpSpPr/>
            <p:nvPr/>
          </p:nvGrpSpPr>
          <p:grpSpPr>
            <a:xfrm>
              <a:off x="7966254" y="2686544"/>
              <a:ext cx="998013" cy="558854"/>
              <a:chOff x="2401785" y="3947000"/>
              <a:chExt cx="1278762" cy="818454"/>
            </a:xfrm>
          </p:grpSpPr>
          <p:pic>
            <p:nvPicPr>
              <p:cNvPr id="100" name="Picture 2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9597" y="4188637"/>
                <a:ext cx="1260950" cy="5768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1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4060205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2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3947000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92" name="Group 343"/>
            <p:cNvGrpSpPr/>
            <p:nvPr/>
          </p:nvGrpSpPr>
          <p:grpSpPr>
            <a:xfrm>
              <a:off x="7966254" y="2111347"/>
              <a:ext cx="998013" cy="558854"/>
              <a:chOff x="2401785" y="3947000"/>
              <a:chExt cx="1278762" cy="818454"/>
            </a:xfrm>
          </p:grpSpPr>
          <p:pic>
            <p:nvPicPr>
              <p:cNvPr id="97" name="Picture 2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9597" y="4188637"/>
                <a:ext cx="1260950" cy="5768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8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4060205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9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3947000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93" name="Picture 6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3205" y="1376346"/>
              <a:ext cx="998013" cy="77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4" name="Picture 3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6907" y="1112388"/>
              <a:ext cx="984111" cy="83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5" name="Picture 3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6907" y="1201224"/>
              <a:ext cx="984111" cy="83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6" name="Picture 6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6253" y="1288537"/>
              <a:ext cx="998013" cy="77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12" name="Group 363"/>
          <p:cNvGrpSpPr/>
          <p:nvPr/>
        </p:nvGrpSpPr>
        <p:grpSpPr>
          <a:xfrm>
            <a:off x="4874061" y="2118629"/>
            <a:ext cx="812588" cy="2650140"/>
            <a:chOff x="7869010" y="847783"/>
            <a:chExt cx="1160690" cy="3542029"/>
          </a:xfrm>
        </p:grpSpPr>
        <p:pic>
          <p:nvPicPr>
            <p:cNvPr id="113" name="Picture 7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010" y="847783"/>
              <a:ext cx="1160690" cy="35420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14" name="Group 365"/>
            <p:cNvGrpSpPr/>
            <p:nvPr/>
          </p:nvGrpSpPr>
          <p:grpSpPr>
            <a:xfrm>
              <a:off x="7938379" y="3814342"/>
              <a:ext cx="998013" cy="558854"/>
              <a:chOff x="2401785" y="3947000"/>
              <a:chExt cx="1278762" cy="818454"/>
            </a:xfrm>
          </p:grpSpPr>
          <p:pic>
            <p:nvPicPr>
              <p:cNvPr id="135" name="Picture 2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9597" y="4188637"/>
                <a:ext cx="1260950" cy="5768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6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4060205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7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3947000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15" name="Group 366"/>
            <p:cNvGrpSpPr/>
            <p:nvPr/>
          </p:nvGrpSpPr>
          <p:grpSpPr>
            <a:xfrm>
              <a:off x="7973205" y="1536146"/>
              <a:ext cx="998013" cy="558853"/>
              <a:chOff x="2401785" y="3947000"/>
              <a:chExt cx="1278762" cy="818454"/>
            </a:xfrm>
          </p:grpSpPr>
          <p:pic>
            <p:nvPicPr>
              <p:cNvPr id="132" name="Picture 2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9597" y="4188637"/>
                <a:ext cx="1260950" cy="5768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3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4060205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4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3947000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16" name="Group 367"/>
            <p:cNvGrpSpPr/>
            <p:nvPr/>
          </p:nvGrpSpPr>
          <p:grpSpPr>
            <a:xfrm>
              <a:off x="7952353" y="3239146"/>
              <a:ext cx="998013" cy="558854"/>
              <a:chOff x="2401785" y="3947000"/>
              <a:chExt cx="1278762" cy="818454"/>
            </a:xfrm>
          </p:grpSpPr>
          <p:pic>
            <p:nvPicPr>
              <p:cNvPr id="129" name="Picture 2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9597" y="4188637"/>
                <a:ext cx="1260950" cy="5768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0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4060205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1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3947000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17" name="Group 368"/>
            <p:cNvGrpSpPr/>
            <p:nvPr/>
          </p:nvGrpSpPr>
          <p:grpSpPr>
            <a:xfrm>
              <a:off x="7966254" y="2686544"/>
              <a:ext cx="998013" cy="558854"/>
              <a:chOff x="2401785" y="3947000"/>
              <a:chExt cx="1278762" cy="818454"/>
            </a:xfrm>
          </p:grpSpPr>
          <p:pic>
            <p:nvPicPr>
              <p:cNvPr id="126" name="Picture 2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9597" y="4188637"/>
                <a:ext cx="1260950" cy="5768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7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4060205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8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3947000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18" name="Group 369"/>
            <p:cNvGrpSpPr/>
            <p:nvPr/>
          </p:nvGrpSpPr>
          <p:grpSpPr>
            <a:xfrm>
              <a:off x="7966254" y="2111347"/>
              <a:ext cx="998013" cy="558854"/>
              <a:chOff x="2401785" y="3947000"/>
              <a:chExt cx="1278762" cy="818454"/>
            </a:xfrm>
          </p:grpSpPr>
          <p:pic>
            <p:nvPicPr>
              <p:cNvPr id="123" name="Picture 2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9597" y="4188637"/>
                <a:ext cx="1260950" cy="5768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4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4060205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25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3947000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19" name="Picture 6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3205" y="1376346"/>
              <a:ext cx="998013" cy="77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0" name="Picture 3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6907" y="1112388"/>
              <a:ext cx="984111" cy="83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1" name="Picture 3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6907" y="1201224"/>
              <a:ext cx="984111" cy="83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2" name="Picture 6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6253" y="1288537"/>
              <a:ext cx="998013" cy="77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38" name="Group 389"/>
          <p:cNvGrpSpPr/>
          <p:nvPr/>
        </p:nvGrpSpPr>
        <p:grpSpPr>
          <a:xfrm>
            <a:off x="5695196" y="2122140"/>
            <a:ext cx="812588" cy="2650140"/>
            <a:chOff x="7869010" y="847783"/>
            <a:chExt cx="1160690" cy="3542029"/>
          </a:xfrm>
        </p:grpSpPr>
        <p:pic>
          <p:nvPicPr>
            <p:cNvPr id="139" name="Picture 7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010" y="847783"/>
              <a:ext cx="1160690" cy="35420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40" name="Group 391"/>
            <p:cNvGrpSpPr/>
            <p:nvPr/>
          </p:nvGrpSpPr>
          <p:grpSpPr>
            <a:xfrm>
              <a:off x="7938379" y="3814342"/>
              <a:ext cx="998013" cy="558854"/>
              <a:chOff x="2401785" y="3947000"/>
              <a:chExt cx="1278762" cy="818454"/>
            </a:xfrm>
          </p:grpSpPr>
          <p:pic>
            <p:nvPicPr>
              <p:cNvPr id="161" name="Picture 2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9597" y="4188637"/>
                <a:ext cx="1260950" cy="5768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2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4060205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3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3947000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41" name="Group 392"/>
            <p:cNvGrpSpPr/>
            <p:nvPr/>
          </p:nvGrpSpPr>
          <p:grpSpPr>
            <a:xfrm>
              <a:off x="7973205" y="1536146"/>
              <a:ext cx="998013" cy="558853"/>
              <a:chOff x="2401785" y="3947000"/>
              <a:chExt cx="1278762" cy="818454"/>
            </a:xfrm>
          </p:grpSpPr>
          <p:pic>
            <p:nvPicPr>
              <p:cNvPr id="158" name="Picture 2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9597" y="4188637"/>
                <a:ext cx="1260950" cy="5768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9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4060205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60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3947000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42" name="Group 393"/>
            <p:cNvGrpSpPr/>
            <p:nvPr/>
          </p:nvGrpSpPr>
          <p:grpSpPr>
            <a:xfrm>
              <a:off x="7952353" y="3239146"/>
              <a:ext cx="998013" cy="558854"/>
              <a:chOff x="2401785" y="3947000"/>
              <a:chExt cx="1278762" cy="818454"/>
            </a:xfrm>
          </p:grpSpPr>
          <p:pic>
            <p:nvPicPr>
              <p:cNvPr id="155" name="Picture 2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9597" y="4188637"/>
                <a:ext cx="1260950" cy="5768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6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4060205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7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3947000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43" name="Group 394"/>
            <p:cNvGrpSpPr/>
            <p:nvPr/>
          </p:nvGrpSpPr>
          <p:grpSpPr>
            <a:xfrm>
              <a:off x="7966254" y="2686544"/>
              <a:ext cx="998013" cy="558854"/>
              <a:chOff x="2401785" y="3947000"/>
              <a:chExt cx="1278762" cy="818454"/>
            </a:xfrm>
          </p:grpSpPr>
          <p:pic>
            <p:nvPicPr>
              <p:cNvPr id="152" name="Picture 2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9597" y="4188637"/>
                <a:ext cx="1260950" cy="5768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3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4060205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4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3947000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44" name="Group 395"/>
            <p:cNvGrpSpPr/>
            <p:nvPr/>
          </p:nvGrpSpPr>
          <p:grpSpPr>
            <a:xfrm>
              <a:off x="7966254" y="2111347"/>
              <a:ext cx="998013" cy="558854"/>
              <a:chOff x="2401785" y="3947000"/>
              <a:chExt cx="1278762" cy="818454"/>
            </a:xfrm>
          </p:grpSpPr>
          <p:pic>
            <p:nvPicPr>
              <p:cNvPr id="149" name="Picture 2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9597" y="4188637"/>
                <a:ext cx="1260950" cy="57681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0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4060205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51" name="Picture 6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01785" y="3947000"/>
                <a:ext cx="1278762" cy="1132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45" name="Picture 6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3205" y="1376346"/>
              <a:ext cx="998013" cy="77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6" name="Picture 3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6907" y="1112388"/>
              <a:ext cx="984111" cy="83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7" name="Picture 3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96907" y="1201224"/>
              <a:ext cx="984111" cy="838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8" name="Picture 6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6253" y="1288537"/>
              <a:ext cx="998013" cy="772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64" name="Rectangle 163"/>
          <p:cNvSpPr/>
          <p:nvPr/>
        </p:nvSpPr>
        <p:spPr>
          <a:xfrm>
            <a:off x="4026180" y="2073634"/>
            <a:ext cx="2481606" cy="269864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3" tIns="60941" rIns="121883" bIns="60941" rtlCol="0" anchor="ctr"/>
          <a:lstStyle/>
          <a:p>
            <a:pPr algn="ctr" defTabSz="609448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3230059" y="2662578"/>
            <a:ext cx="821822" cy="106614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83" tIns="60941" rIns="121883" bIns="60941" rtlCol="0" anchor="ctr"/>
          <a:lstStyle/>
          <a:p>
            <a:pPr algn="ctr" defTabSz="609448"/>
            <a:endParaRPr lang="en-US" sz="2399">
              <a:solidFill>
                <a:prstClr val="white"/>
              </a:solidFill>
            </a:endParaRPr>
          </a:p>
        </p:txBody>
      </p:sp>
      <p:cxnSp>
        <p:nvCxnSpPr>
          <p:cNvPr id="166" name="Straight Arrow Connector 165"/>
          <p:cNvCxnSpPr/>
          <p:nvPr/>
        </p:nvCxnSpPr>
        <p:spPr>
          <a:xfrm flipV="1">
            <a:off x="2785244" y="3144419"/>
            <a:ext cx="397061" cy="6357"/>
          </a:xfrm>
          <a:prstGeom prst="straightConnector1">
            <a:avLst/>
          </a:prstGeom>
          <a:ln w="25400">
            <a:solidFill>
              <a:srgbClr val="89A12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/>
          <p:cNvSpPr txBox="1"/>
          <p:nvPr/>
        </p:nvSpPr>
        <p:spPr>
          <a:xfrm>
            <a:off x="1909584" y="3188649"/>
            <a:ext cx="1422030" cy="574221"/>
          </a:xfrm>
          <a:prstGeom prst="rect">
            <a:avLst/>
          </a:prstGeom>
          <a:noFill/>
        </p:spPr>
        <p:txBody>
          <a:bodyPr wrap="square" lIns="121883" tIns="60941" rIns="121883" bIns="60941" rtlCol="0">
            <a:spAutoFit/>
          </a:bodyPr>
          <a:lstStyle/>
          <a:p>
            <a:pPr defTabSz="609448"/>
            <a:r>
              <a:rPr lang="en-US" sz="1466" dirty="0">
                <a:solidFill>
                  <a:srgbClr val="FFFFFF"/>
                </a:solidFill>
              </a:rPr>
              <a:t>Add</a:t>
            </a:r>
          </a:p>
          <a:p>
            <a:pPr defTabSz="609448"/>
            <a:r>
              <a:rPr lang="en-US" sz="1466" dirty="0">
                <a:solidFill>
                  <a:srgbClr val="FFFFFF"/>
                </a:solidFill>
              </a:rPr>
              <a:t>Capacity</a:t>
            </a:r>
          </a:p>
        </p:txBody>
      </p:sp>
      <p:sp>
        <p:nvSpPr>
          <p:cNvPr id="168" name="TextBox 167"/>
          <p:cNvSpPr txBox="1"/>
          <p:nvPr/>
        </p:nvSpPr>
        <p:spPr>
          <a:xfrm>
            <a:off x="3212334" y="2131579"/>
            <a:ext cx="1422030" cy="553959"/>
          </a:xfrm>
          <a:prstGeom prst="rect">
            <a:avLst/>
          </a:prstGeom>
          <a:noFill/>
        </p:spPr>
        <p:txBody>
          <a:bodyPr wrap="square" lIns="121883" tIns="60941" rIns="121883" bIns="60941" rtlCol="0">
            <a:spAutoFit/>
          </a:bodyPr>
          <a:lstStyle/>
          <a:p>
            <a:pPr defTabSz="609448"/>
            <a:r>
              <a:rPr lang="en-US" sz="1400" dirty="0">
                <a:solidFill>
                  <a:srgbClr val="FFFFFF"/>
                </a:solidFill>
              </a:rPr>
              <a:t>Add</a:t>
            </a:r>
          </a:p>
          <a:p>
            <a:pPr defTabSz="609448"/>
            <a:r>
              <a:rPr lang="en-US" sz="1400" dirty="0">
                <a:solidFill>
                  <a:srgbClr val="FFFFFF"/>
                </a:solidFill>
              </a:rPr>
              <a:t>Capacity</a:t>
            </a:r>
          </a:p>
        </p:txBody>
      </p:sp>
      <p:sp>
        <p:nvSpPr>
          <p:cNvPr id="169" name="Rectangle 168"/>
          <p:cNvSpPr/>
          <p:nvPr/>
        </p:nvSpPr>
        <p:spPr bwMode="auto">
          <a:xfrm>
            <a:off x="7411347" y="3095993"/>
            <a:ext cx="1135448" cy="1077864"/>
          </a:xfrm>
          <a:prstGeom prst="rect">
            <a:avLst/>
          </a:prstGeom>
          <a:solidFill>
            <a:srgbClr val="89A122"/>
          </a:solidFill>
          <a:ln w="2540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0" tIns="45720" rIns="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31941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spc="-100" dirty="0">
                <a:ln w="3175">
                  <a:noFill/>
                </a:ln>
                <a:solidFill>
                  <a:schemeClr val="bg1"/>
                </a:solidFill>
                <a:latin typeface="Segoe UI Light" pitchFamily="34" charset="0"/>
                <a:cs typeface="Segoe UI" pitchFamily="34" charset="0"/>
              </a:rPr>
              <a:t>Largest </a:t>
            </a:r>
            <a:r>
              <a:rPr lang="en-US" sz="1400" spc="-100" dirty="0" smtClean="0">
                <a:ln w="3175">
                  <a:noFill/>
                </a:ln>
                <a:solidFill>
                  <a:schemeClr val="bg1"/>
                </a:solidFill>
                <a:latin typeface="Segoe UI Light" pitchFamily="34" charset="0"/>
                <a:cs typeface="Segoe UI" pitchFamily="34" charset="0"/>
              </a:rPr>
              <a:t>Warehouse</a:t>
            </a:r>
          </a:p>
          <a:p>
            <a:pPr algn="ctr" defTabSz="131941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spc="-100" dirty="0">
                <a:ln w="3175">
                  <a:noFill/>
                </a:ln>
                <a:solidFill>
                  <a:schemeClr val="bg1"/>
                </a:solidFill>
                <a:latin typeface="Segoe UI Light" pitchFamily="34" charset="0"/>
                <a:cs typeface="Segoe UI" pitchFamily="34" charset="0"/>
              </a:rPr>
              <a:t/>
            </a:r>
            <a:br>
              <a:rPr lang="en-US" sz="1400" spc="-100" dirty="0">
                <a:ln w="3175">
                  <a:noFill/>
                </a:ln>
                <a:solidFill>
                  <a:schemeClr val="bg1"/>
                </a:solidFill>
                <a:latin typeface="Segoe UI Light" pitchFamily="34" charset="0"/>
                <a:cs typeface="Segoe UI" pitchFamily="34" charset="0"/>
              </a:rPr>
            </a:br>
            <a:r>
              <a:rPr lang="en-US" sz="2400" b="1" spc="-100" dirty="0" smtClean="0">
                <a:ln w="3175">
                  <a:noFill/>
                </a:ln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PB</a:t>
            </a:r>
            <a:endParaRPr lang="en-US" sz="1400" b="1" spc="-100" dirty="0">
              <a:ln w="3175">
                <a:noFill/>
              </a:ln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  <a:p>
            <a:pPr algn="ctr" defTabSz="131941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1400" spc="-100" dirty="0">
              <a:ln w="3175">
                <a:noFill/>
              </a:ln>
              <a:solidFill>
                <a:schemeClr val="bg1"/>
              </a:solidFill>
              <a:latin typeface="Segoe UI Light" pitchFamily="34" charset="0"/>
              <a:cs typeface="Segoe UI" pitchFamily="34" charset="0"/>
            </a:endParaRPr>
          </a:p>
        </p:txBody>
      </p:sp>
      <p:grpSp>
        <p:nvGrpSpPr>
          <p:cNvPr id="170" name="Group 169"/>
          <p:cNvGrpSpPr/>
          <p:nvPr/>
        </p:nvGrpSpPr>
        <p:grpSpPr>
          <a:xfrm>
            <a:off x="7411347" y="1916224"/>
            <a:ext cx="1135448" cy="1077864"/>
            <a:chOff x="4879318" y="3017886"/>
            <a:chExt cx="1135448" cy="1077864"/>
          </a:xfrm>
          <a:solidFill>
            <a:srgbClr val="89A122"/>
          </a:solidFill>
        </p:grpSpPr>
        <p:sp>
          <p:nvSpPr>
            <p:cNvPr id="171" name="Rectangle 170"/>
            <p:cNvSpPr/>
            <p:nvPr/>
          </p:nvSpPr>
          <p:spPr bwMode="auto">
            <a:xfrm>
              <a:off x="4879318" y="3017886"/>
              <a:ext cx="1135448" cy="107786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1941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spc="-100" dirty="0">
                  <a:ln w="3175">
                    <a:noFill/>
                  </a:ln>
                  <a:solidFill>
                    <a:schemeClr val="bg1"/>
                  </a:solidFill>
                  <a:latin typeface="Segoe UI Light" pitchFamily="34" charset="0"/>
                  <a:cs typeface="Segoe UI" pitchFamily="34" charset="0"/>
                </a:rPr>
                <a:t>Start </a:t>
              </a:r>
              <a:r>
                <a:rPr lang="en-US" sz="1400" spc="-100" dirty="0" smtClean="0">
                  <a:ln w="3175">
                    <a:noFill/>
                  </a:ln>
                  <a:solidFill>
                    <a:schemeClr val="bg1"/>
                  </a:solidFill>
                  <a:latin typeface="Segoe UI Light" pitchFamily="34" charset="0"/>
                  <a:cs typeface="Segoe UI" pitchFamily="34" charset="0"/>
                </a:rPr>
                <a:t>Small </a:t>
              </a:r>
              <a:br>
                <a:rPr lang="en-US" sz="1400" spc="-100" dirty="0" smtClean="0">
                  <a:ln w="3175">
                    <a:noFill/>
                  </a:ln>
                  <a:solidFill>
                    <a:schemeClr val="bg1"/>
                  </a:solidFill>
                  <a:latin typeface="Segoe UI Light" pitchFamily="34" charset="0"/>
                  <a:cs typeface="Segoe UI" pitchFamily="34" charset="0"/>
                </a:rPr>
              </a:br>
              <a:r>
                <a:rPr lang="en-US" sz="1400" spc="-100" dirty="0" smtClean="0">
                  <a:ln w="3175">
                    <a:noFill/>
                  </a:ln>
                  <a:solidFill>
                    <a:schemeClr val="bg1"/>
                  </a:solidFill>
                  <a:latin typeface="Segoe UI Light" pitchFamily="34" charset="0"/>
                  <a:cs typeface="Segoe UI" pitchFamily="34" charset="0"/>
                </a:rPr>
                <a:t>And </a:t>
              </a:r>
              <a:r>
                <a:rPr lang="en-US" sz="1400" spc="-100" dirty="0">
                  <a:ln w="3175">
                    <a:noFill/>
                  </a:ln>
                  <a:solidFill>
                    <a:schemeClr val="bg1"/>
                  </a:solidFill>
                  <a:latin typeface="Segoe UI Light" pitchFamily="34" charset="0"/>
                  <a:cs typeface="Segoe UI" pitchFamily="34" charset="0"/>
                </a:rPr>
                <a:t>Grow</a:t>
              </a:r>
            </a:p>
          </p:txBody>
        </p:sp>
        <p:pic>
          <p:nvPicPr>
            <p:cNvPr id="172" name="Picture 2" descr="\\MAGNUM\Projects\Microsoft\Cloud Power FY12\Design\ICONS_PNG\Growth.png"/>
            <p:cNvPicPr>
              <a:picLocks noChangeAspect="1" noChangeArrowheads="1"/>
            </p:cNvPicPr>
            <p:nvPr/>
          </p:nvPicPr>
          <p:blipFill>
            <a:blip r:embed="rId10" cstate="print">
              <a:lum bright="100000"/>
            </a:blip>
            <a:srcRect/>
            <a:stretch>
              <a:fillRect/>
            </a:stretch>
          </p:blipFill>
          <p:spPr bwMode="auto">
            <a:xfrm>
              <a:off x="5113397" y="3452732"/>
              <a:ext cx="677803" cy="624489"/>
            </a:xfrm>
            <a:prstGeom prst="rect">
              <a:avLst/>
            </a:prstGeom>
            <a:grpFill/>
          </p:spPr>
        </p:pic>
      </p:grpSp>
      <p:grpSp>
        <p:nvGrpSpPr>
          <p:cNvPr id="173" name="Group 172"/>
          <p:cNvGrpSpPr/>
          <p:nvPr/>
        </p:nvGrpSpPr>
        <p:grpSpPr>
          <a:xfrm>
            <a:off x="7411347" y="4271185"/>
            <a:ext cx="1135448" cy="1077864"/>
            <a:chOff x="7475152" y="3017886"/>
            <a:chExt cx="1135448" cy="1077864"/>
          </a:xfrm>
          <a:solidFill>
            <a:srgbClr val="89A122"/>
          </a:solidFill>
        </p:grpSpPr>
        <p:sp>
          <p:nvSpPr>
            <p:cNvPr id="174" name="Rectangle 173"/>
            <p:cNvSpPr/>
            <p:nvPr/>
          </p:nvSpPr>
          <p:spPr bwMode="auto">
            <a:xfrm>
              <a:off x="7475152" y="3017886"/>
              <a:ext cx="1135448" cy="1077864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0" tIns="45720" rIns="0" bIns="13716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1941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400" spc="-100" dirty="0">
                  <a:ln w="3175">
                    <a:noFill/>
                  </a:ln>
                  <a:solidFill>
                    <a:schemeClr val="bg1"/>
                  </a:solidFill>
                  <a:latin typeface="Segoe UI Light" pitchFamily="34" charset="0"/>
                  <a:cs typeface="Segoe UI" pitchFamily="34" charset="0"/>
                </a:rPr>
                <a:t>No Downtime</a:t>
              </a:r>
            </a:p>
          </p:txBody>
        </p:sp>
        <p:pic>
          <p:nvPicPr>
            <p:cNvPr id="175" name="Picture 4" descr="\\MAGNUM\Projects\Microsoft\Cloud Power FY12\Design\ICONS_PNG\Open_Web_Platform.png"/>
            <p:cNvPicPr>
              <a:picLocks noChangeAspect="1" noChangeArrowheads="1"/>
            </p:cNvPicPr>
            <p:nvPr/>
          </p:nvPicPr>
          <p:blipFill>
            <a:blip r:embed="rId11" cstate="print">
              <a:lum bright="100000"/>
            </a:blip>
            <a:srcRect/>
            <a:stretch>
              <a:fillRect/>
            </a:stretch>
          </p:blipFill>
          <p:spPr bwMode="auto">
            <a:xfrm>
              <a:off x="7738076" y="3339743"/>
              <a:ext cx="609600" cy="60960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50605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Projektergebnisse</a:t>
            </a:r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20721"/>
            <a:ext cx="9144000" cy="424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7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And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winner</a:t>
            </a:r>
            <a:r>
              <a:rPr lang="de-DE" dirty="0" smtClean="0"/>
              <a:t> </a:t>
            </a:r>
            <a:r>
              <a:rPr lang="de-DE" dirty="0" err="1" smtClean="0"/>
              <a:t>is</a:t>
            </a:r>
            <a:r>
              <a:rPr lang="de-DE" dirty="0" smtClean="0"/>
              <a:t>…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47664" y="1864188"/>
            <a:ext cx="4321175" cy="431800"/>
          </a:xfrm>
        </p:spPr>
        <p:txBody>
          <a:bodyPr/>
          <a:lstStyle/>
          <a:p>
            <a:pPr marL="0" indent="0">
              <a:buNone/>
            </a:pPr>
            <a:r>
              <a:rPr lang="de-DE" sz="2200" b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Schnellste Ladeperformance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00" y="1441119"/>
            <a:ext cx="691027" cy="104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84" y="2110904"/>
            <a:ext cx="691027" cy="104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00" y="2857698"/>
            <a:ext cx="691027" cy="104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983" y="3467169"/>
            <a:ext cx="691027" cy="10440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3011285" y="2555222"/>
            <a:ext cx="4320480" cy="42250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1000"/>
              </a:spcBef>
              <a:buFontTx/>
              <a:buBlip>
                <a:blip r:embed="rId3"/>
              </a:buBlip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288000" algn="l" defTabSz="914400" rtl="0" eaLnBrk="1" latinLnBrk="0" hangingPunct="1">
              <a:spcBef>
                <a:spcPts val="0"/>
              </a:spcBef>
              <a:buSzPct val="75000"/>
              <a:buFontTx/>
              <a:buBlip>
                <a:blip r:embed="rId3"/>
              </a:buBlip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Schnellste Query Performance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540062" y="3240385"/>
            <a:ext cx="4320480" cy="4049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1000"/>
              </a:spcBef>
              <a:buFontTx/>
              <a:buBlip>
                <a:blip r:embed="rId3"/>
              </a:buBlip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288000" algn="l" defTabSz="914400" rtl="0" eaLnBrk="1" latinLnBrk="0" hangingPunct="1">
              <a:spcBef>
                <a:spcPts val="0"/>
              </a:spcBef>
              <a:buSzPct val="75000"/>
              <a:buFontTx/>
              <a:buBlip>
                <a:blip r:embed="rId3"/>
              </a:buBlip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Beste Frontend Integration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507228" y="3903003"/>
            <a:ext cx="4660539" cy="4181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1000"/>
              </a:spcBef>
              <a:buFontTx/>
              <a:buBlip>
                <a:blip r:embed="rId3"/>
              </a:buBlip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288000" algn="l" defTabSz="914400" rtl="0" eaLnBrk="1" latinLnBrk="0" hangingPunct="1">
              <a:spcBef>
                <a:spcPts val="0"/>
              </a:spcBef>
              <a:buSzPct val="75000"/>
              <a:buFontTx/>
              <a:buBlip>
                <a:blip r:embed="rId3"/>
              </a:buBlip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Realtime </a:t>
            </a:r>
            <a:r>
              <a:rPr lang="de-DE" sz="2200" b="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Olap</a:t>
            </a:r>
            <a:r>
              <a:rPr lang="de-DE" sz="2200" b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 im Sekundenbereich</a:t>
            </a:r>
            <a:endParaRPr lang="de-DE" sz="2200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1540062" y="5122168"/>
            <a:ext cx="4660539" cy="4181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1000"/>
              </a:spcBef>
              <a:buFontTx/>
              <a:buBlip>
                <a:blip r:embed="rId3"/>
              </a:buBlip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288000" algn="l" defTabSz="914400" rtl="0" eaLnBrk="1" latinLnBrk="0" hangingPunct="1">
              <a:spcBef>
                <a:spcPts val="0"/>
              </a:spcBef>
              <a:buSzPct val="75000"/>
              <a:buFontTx/>
              <a:buBlip>
                <a:blip r:embed="rId3"/>
              </a:buBlip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Preissimulationsverfahren</a:t>
            </a:r>
            <a:endParaRPr lang="de-DE" sz="2200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837497" y="5533073"/>
            <a:ext cx="4660539" cy="41814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360000" indent="-360000" algn="l" defTabSz="914400" rtl="0" eaLnBrk="1" latinLnBrk="0" hangingPunct="1">
              <a:spcBef>
                <a:spcPts val="1000"/>
              </a:spcBef>
              <a:buFontTx/>
              <a:buBlip>
                <a:blip r:embed="rId3"/>
              </a:buBlip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648000" indent="-288000" algn="l" defTabSz="914400" rtl="0" eaLnBrk="1" latinLnBrk="0" hangingPunct="1">
              <a:spcBef>
                <a:spcPts val="0"/>
              </a:spcBef>
              <a:buSzPct val="75000"/>
              <a:buFontTx/>
              <a:buBlip>
                <a:blip r:embed="rId3"/>
              </a:buBlip>
              <a:defRPr sz="20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spcBef>
                <a:spcPts val="0"/>
              </a:spcBef>
              <a:buFontTx/>
              <a:buNone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spcBef>
                <a:spcPts val="1000"/>
              </a:spcBef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200" b="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Web Analytics</a:t>
            </a:r>
            <a:endParaRPr lang="de-DE" sz="2200" b="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309093" y="4589157"/>
            <a:ext cx="8409904" cy="0"/>
          </a:xfrm>
          <a:prstGeom prst="line">
            <a:avLst/>
          </a:pr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Content Placeholder 2"/>
          <p:cNvSpPr txBox="1">
            <a:spLocks/>
          </p:cNvSpPr>
          <p:nvPr/>
        </p:nvSpPr>
        <p:spPr>
          <a:xfrm rot="5400000">
            <a:off x="7149417" y="2864591"/>
            <a:ext cx="3000603" cy="431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1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Data Warehouse - Szenarien</a:t>
            </a: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 rot="5400000">
            <a:off x="7849010" y="5251954"/>
            <a:ext cx="1601416" cy="431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de-DE" sz="18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Analytics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567" y="4915585"/>
            <a:ext cx="709891" cy="936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51119" y="5009422"/>
            <a:ext cx="709891" cy="93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0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2" grpId="0"/>
      <p:bldP spid="13" grpId="0"/>
      <p:bldP spid="15" grpId="0"/>
      <p:bldP spid="17" grpId="0"/>
      <p:bldP spid="19" grpId="0" build="p"/>
      <p:bldP spid="2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Über mich – Marcel Franke</a:t>
            </a:r>
            <a:endParaRPr lang="de-DE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de-DE" dirty="0" smtClean="0"/>
              <a:t>Practice Lead </a:t>
            </a:r>
            <a:r>
              <a:rPr lang="de-DE" dirty="0" err="1" smtClean="0"/>
              <a:t>Advanced</a:t>
            </a:r>
            <a:r>
              <a:rPr lang="de-DE" dirty="0" smtClean="0"/>
              <a:t> Analytics &amp; Data Science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 smtClean="0"/>
              <a:t>pmOne AG – Deutschland, Österreich, Schweiz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 smtClean="0"/>
              <a:t>P-TSP für Microsoft, Schwerpunkt PDW &amp; Big Data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 smtClean="0"/>
              <a:t>&gt;10 Jahre Erfahrung mit großen Data Warehouse-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de-DE" dirty="0"/>
              <a:t>	</a:t>
            </a:r>
            <a:r>
              <a:rPr lang="de-DE" dirty="0" smtClean="0"/>
              <a:t>und BI-Lösungen</a:t>
            </a:r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r>
              <a:rPr lang="de-DE" dirty="0" smtClean="0"/>
              <a:t>Blog: </a:t>
            </a:r>
            <a:r>
              <a:rPr lang="de-DE" dirty="0" smtClean="0">
                <a:hlinkClick r:id="rId2"/>
              </a:rPr>
              <a:t>dwjunkie.wordpress.com</a:t>
            </a:r>
            <a:endParaRPr lang="de-DE" dirty="0" smtClean="0"/>
          </a:p>
          <a:p>
            <a:pPr marL="0" indent="0">
              <a:buNone/>
            </a:pPr>
            <a:r>
              <a:rPr lang="en-US" dirty="0" smtClean="0"/>
              <a:t>E-Mail: </a:t>
            </a:r>
            <a:r>
              <a:rPr lang="en-US" dirty="0" smtClean="0">
                <a:hlinkClick r:id="rId3"/>
              </a:rPr>
              <a:t>marcel.franke@pmOne.com</a:t>
            </a:r>
            <a:r>
              <a:rPr lang="en-US" dirty="0" smtClean="0"/>
              <a:t> </a:t>
            </a:r>
            <a:endParaRPr lang="de-DE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096" b="100000" l="0" r="100000">
                        <a14:foregroundMark x1="27208" y1="93808" x2="27208" y2="938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47" y="3206841"/>
            <a:ext cx="2404275" cy="27441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74" y="797787"/>
            <a:ext cx="1589248" cy="6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98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 erfolgt die Datenanalyse?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000" y="4678093"/>
            <a:ext cx="7740000" cy="1855905"/>
          </a:xfrm>
        </p:spPr>
        <p:txBody>
          <a:bodyPr>
            <a:normAutofit fontScale="92500"/>
          </a:bodyPr>
          <a:lstStyle/>
          <a:p>
            <a:r>
              <a:rPr lang="de-DE" dirty="0"/>
              <a:t>Ergebnis: 7.500 Kunden in 5 Minuten (ohne Datenvorbereitung)</a:t>
            </a:r>
          </a:p>
          <a:p>
            <a:r>
              <a:rPr lang="de-DE" dirty="0"/>
              <a:t>Benchmark: 1 </a:t>
            </a:r>
            <a:r>
              <a:rPr lang="de-DE" dirty="0" smtClean="0"/>
              <a:t>Minute</a:t>
            </a:r>
            <a:endParaRPr lang="de-DE" dirty="0"/>
          </a:p>
          <a:p>
            <a:r>
              <a:rPr lang="de-DE" dirty="0"/>
              <a:t>Revolution Analytics ODBC Treiber funktionieren nicht mit PDW</a:t>
            </a:r>
          </a:p>
          <a:p>
            <a:r>
              <a:rPr lang="de-DE" dirty="0"/>
              <a:t>Lösung wurde als sehr aufwändig </a:t>
            </a:r>
            <a:r>
              <a:rPr lang="de-DE" dirty="0" smtClean="0"/>
              <a:t>erachtet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1839">
            <a:off x="2761206" y="1881404"/>
            <a:ext cx="1636137" cy="1090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8161" flipH="1">
            <a:off x="4335464" y="1873182"/>
            <a:ext cx="1636137" cy="1090758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48331" y="1716140"/>
            <a:ext cx="2145243" cy="1707406"/>
            <a:chOff x="435827" y="1330087"/>
            <a:chExt cx="2145243" cy="170740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7624" y="1923678"/>
              <a:ext cx="634737" cy="50405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46333" y="1923678"/>
              <a:ext cx="634737" cy="50405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7624" y="1330087"/>
              <a:ext cx="634737" cy="50405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5827" y="1923678"/>
              <a:ext cx="634737" cy="50405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7623" y="2533437"/>
              <a:ext cx="634737" cy="504056"/>
            </a:xfrm>
            <a:prstGeom prst="rect">
              <a:avLst/>
            </a:prstGeom>
          </p:spPr>
        </p:pic>
        <p:cxnSp>
          <p:nvCxnSpPr>
            <p:cNvPr id="12" name="Elbow Connector 11"/>
            <p:cNvCxnSpPr>
              <a:endCxn id="7" idx="0"/>
            </p:cNvCxnSpPr>
            <p:nvPr/>
          </p:nvCxnSpPr>
          <p:spPr>
            <a:xfrm rot="16200000" flipH="1">
              <a:off x="1460225" y="1878909"/>
              <a:ext cx="89535" cy="2"/>
            </a:xfrm>
            <a:prstGeom prst="bentConnector3">
              <a:avLst>
                <a:gd name="adj1" fmla="val -14640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>
              <a:stCxn id="10" idx="3"/>
              <a:endCxn id="7" idx="1"/>
            </p:cNvCxnSpPr>
            <p:nvPr/>
          </p:nvCxnSpPr>
          <p:spPr>
            <a:xfrm>
              <a:off x="1070564" y="2175706"/>
              <a:ext cx="117060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7" idx="2"/>
              <a:endCxn id="11" idx="0"/>
            </p:cNvCxnSpPr>
            <p:nvPr/>
          </p:nvCxnSpPr>
          <p:spPr>
            <a:xfrm flipH="1">
              <a:off x="1504992" y="2427734"/>
              <a:ext cx="1" cy="105703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8" idx="1"/>
              <a:endCxn id="7" idx="3"/>
            </p:cNvCxnSpPr>
            <p:nvPr/>
          </p:nvCxnSpPr>
          <p:spPr>
            <a:xfrm flipH="1">
              <a:off x="1822361" y="2175706"/>
              <a:ext cx="123972" cy="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TextBox 24"/>
          <p:cNvSpPr txBox="1"/>
          <p:nvPr/>
        </p:nvSpPr>
        <p:spPr>
          <a:xfrm>
            <a:off x="548331" y="3893909"/>
            <a:ext cx="2147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Datenvorbereitung</a:t>
            </a:r>
            <a:endParaRPr lang="de-DE" sz="1200" b="1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856747" y="2838144"/>
            <a:ext cx="883042" cy="883042"/>
            <a:chOff x="4744243" y="2452091"/>
            <a:chExt cx="883042" cy="88304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4243" y="2452091"/>
              <a:ext cx="578242" cy="57824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6643" y="2604491"/>
              <a:ext cx="578242" cy="57824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9043" y="2756891"/>
              <a:ext cx="578242" cy="578242"/>
            </a:xfrm>
            <a:prstGeom prst="rect">
              <a:avLst/>
            </a:prstGeom>
          </p:spPr>
        </p:pic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567" y="1235958"/>
            <a:ext cx="2438400" cy="2438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426" y="3282570"/>
            <a:ext cx="2368733" cy="478532"/>
          </a:xfrm>
          <a:prstGeom prst="rect">
            <a:avLst/>
          </a:prstGeom>
        </p:spPr>
      </p:pic>
      <p:sp>
        <p:nvSpPr>
          <p:cNvPr id="23" name="TextBox 24"/>
          <p:cNvSpPr txBox="1"/>
          <p:nvPr/>
        </p:nvSpPr>
        <p:spPr>
          <a:xfrm>
            <a:off x="6089567" y="3893908"/>
            <a:ext cx="2147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Analytische Modelle</a:t>
            </a:r>
            <a:endParaRPr lang="de-DE" sz="1200" b="1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212779" y="1895063"/>
            <a:ext cx="2147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R-ODBC: 10 MB/s</a:t>
            </a:r>
            <a:endParaRPr lang="de-DE" sz="1200" b="1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39564" y="3893907"/>
            <a:ext cx="2147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Datentransfer</a:t>
            </a:r>
            <a:endParaRPr lang="de-DE" sz="1200" b="1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6" name="TextBox 24"/>
          <p:cNvSpPr txBox="1"/>
          <p:nvPr/>
        </p:nvSpPr>
        <p:spPr>
          <a:xfrm>
            <a:off x="2779848" y="3315000"/>
            <a:ext cx="2147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Flat </a:t>
            </a:r>
            <a:r>
              <a:rPr lang="de-DE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file</a:t>
            </a:r>
            <a:r>
              <a:rPr lang="de-DE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de-DE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export</a:t>
            </a:r>
            <a:r>
              <a:rPr lang="de-DE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 80 MB/s</a:t>
            </a:r>
            <a:endParaRPr lang="de-DE" sz="1200" b="1" dirty="0">
              <a:solidFill>
                <a:schemeClr val="tx1">
                  <a:lumMod val="65000"/>
                  <a:lumOff val="3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7" name="Right Arrow 26"/>
          <p:cNvSpPr/>
          <p:nvPr/>
        </p:nvSpPr>
        <p:spPr>
          <a:xfrm rot="19629850">
            <a:off x="5682175" y="2832918"/>
            <a:ext cx="393259" cy="249719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391" y="4250630"/>
            <a:ext cx="1584176" cy="522277"/>
          </a:xfrm>
          <a:prstGeom prst="rect">
            <a:avLst/>
          </a:prstGeom>
        </p:spPr>
      </p:pic>
      <p:sp>
        <p:nvSpPr>
          <p:cNvPr id="29" name="Right Arrow 28"/>
          <p:cNvSpPr/>
          <p:nvPr/>
        </p:nvSpPr>
        <p:spPr>
          <a:xfrm>
            <a:off x="3172336" y="2957777"/>
            <a:ext cx="1404000" cy="249719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28" y="2964150"/>
            <a:ext cx="661998" cy="158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84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olidFill>
                  <a:srgbClr val="DA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Zusammenspiel</a:t>
            </a:r>
            <a:r>
              <a:rPr lang="en-US" dirty="0" smtClean="0">
                <a:solidFill>
                  <a:srgbClr val="DA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von R und SQL Server</a:t>
            </a:r>
            <a:endParaRPr lang="de-DE" dirty="0">
              <a:solidFill>
                <a:srgbClr val="DA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de-DE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6" name="Picture 2" descr="http://landesjugendorchester.de/cms/pics/orchester/ROI_5420_rgb_g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1786"/>
            <a:ext cx="9168848" cy="4118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79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Testlabor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389558" cy="3990384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Laptop</a:t>
            </a:r>
          </a:p>
          <a:p>
            <a:pPr lvl="1"/>
            <a:r>
              <a:rPr lang="de-DE" dirty="0" smtClean="0"/>
              <a:t>4 Cores, 2,9 GHz</a:t>
            </a:r>
          </a:p>
          <a:p>
            <a:pPr lvl="1"/>
            <a:r>
              <a:rPr lang="de-DE" dirty="0" smtClean="0"/>
              <a:t>16 GB RAM</a:t>
            </a:r>
          </a:p>
          <a:p>
            <a:pPr lvl="1"/>
            <a:r>
              <a:rPr lang="de-DE" dirty="0" smtClean="0"/>
              <a:t>SSD Karte</a:t>
            </a:r>
          </a:p>
          <a:p>
            <a:pPr marL="0" indent="0">
              <a:buNone/>
            </a:pPr>
            <a:r>
              <a:rPr lang="de-DE" dirty="0" smtClean="0"/>
              <a:t>SQL Server 2014, CTP2</a:t>
            </a:r>
          </a:p>
          <a:p>
            <a:pPr lvl="1"/>
            <a:r>
              <a:rPr lang="de-DE" dirty="0" smtClean="0"/>
              <a:t>TPCH</a:t>
            </a:r>
          </a:p>
          <a:p>
            <a:pPr lvl="1"/>
            <a:r>
              <a:rPr lang="de-DE" dirty="0" smtClean="0"/>
              <a:t>1 Mio. Zeilen, ~150 MB</a:t>
            </a:r>
          </a:p>
          <a:p>
            <a:pPr marL="0" indent="0">
              <a:buNone/>
            </a:pPr>
            <a:r>
              <a:rPr lang="de-DE" dirty="0" smtClean="0"/>
              <a:t>R</a:t>
            </a:r>
            <a:r>
              <a:rPr lang="de-DE" dirty="0"/>
              <a:t> </a:t>
            </a:r>
            <a:r>
              <a:rPr lang="de-DE" dirty="0" smtClean="0"/>
              <a:t>(64 Bit), </a:t>
            </a:r>
            <a:r>
              <a:rPr lang="de-DE" dirty="0" err="1" smtClean="0"/>
              <a:t>RStudio</a:t>
            </a:r>
            <a:endParaRPr lang="de-DE" dirty="0" smtClean="0"/>
          </a:p>
          <a:p>
            <a:pPr lvl="1"/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0" r="4501"/>
          <a:stretch/>
        </p:blipFill>
        <p:spPr>
          <a:xfrm>
            <a:off x="4636394" y="901520"/>
            <a:ext cx="4507609" cy="526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0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Was </a:t>
            </a:r>
            <a:r>
              <a:rPr lang="en-US" dirty="0" err="1" smtClean="0"/>
              <a:t>schauen</a:t>
            </a:r>
            <a:r>
              <a:rPr lang="en-US" dirty="0" smtClean="0"/>
              <a:t> </a:t>
            </a:r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uns</a:t>
            </a:r>
            <a:r>
              <a:rPr lang="en-US" dirty="0" smtClean="0"/>
              <a:t> an?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Baseline Tests</a:t>
            </a:r>
          </a:p>
          <a:p>
            <a:r>
              <a:rPr lang="de-DE" dirty="0" smtClean="0"/>
              <a:t>Parallele Scans</a:t>
            </a:r>
          </a:p>
          <a:p>
            <a:r>
              <a:rPr lang="en-US" dirty="0" smtClean="0"/>
              <a:t>Data Frame vs. List vs. Data Table</a:t>
            </a:r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11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Vergleichswerte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5789" y="2339783"/>
            <a:ext cx="2086380" cy="582724"/>
          </a:xfrm>
        </p:spPr>
        <p:txBody>
          <a:bodyPr/>
          <a:lstStyle/>
          <a:p>
            <a:pPr marL="0" indent="0">
              <a:buNone/>
            </a:pPr>
            <a:r>
              <a:rPr lang="de-DE" sz="3200" dirty="0" smtClean="0">
                <a:solidFill>
                  <a:srgbClr val="4B99D9"/>
                </a:solidFill>
              </a:rPr>
              <a:t>400 MB/s</a:t>
            </a:r>
            <a:endParaRPr lang="de-DE" sz="3200" dirty="0">
              <a:solidFill>
                <a:srgbClr val="4B99D9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081" y="1930476"/>
            <a:ext cx="1709689" cy="1386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655" y="3614195"/>
            <a:ext cx="3209254" cy="4202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082" y="4313222"/>
            <a:ext cx="1543050" cy="1628775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5125789" y="3571599"/>
            <a:ext cx="2086380" cy="582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200" dirty="0" smtClean="0">
                <a:solidFill>
                  <a:srgbClr val="4B99D9"/>
                </a:solidFill>
              </a:rPr>
              <a:t>45 MB/s</a:t>
            </a:r>
            <a:endParaRPr lang="de-DE" sz="3200" dirty="0">
              <a:solidFill>
                <a:srgbClr val="4B99D9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125789" y="4836247"/>
            <a:ext cx="2086380" cy="5827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200" dirty="0" smtClean="0">
                <a:solidFill>
                  <a:srgbClr val="4B99D9"/>
                </a:solidFill>
              </a:rPr>
              <a:t>19 MB/s</a:t>
            </a:r>
            <a:endParaRPr lang="de-DE" sz="3200" dirty="0">
              <a:solidFill>
                <a:srgbClr val="4B99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3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78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Lesen von Daten mit </a:t>
            </a:r>
            <a:r>
              <a:rPr lang="de-DE" dirty="0" err="1" smtClean="0"/>
              <a:t>sqlQuery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de-DE" sz="3600" dirty="0"/>
          </a:p>
          <a:p>
            <a:pPr marL="0" indent="0" algn="ctr">
              <a:buNone/>
            </a:pPr>
            <a:endParaRPr lang="de-DE" sz="3600" dirty="0" smtClean="0"/>
          </a:p>
          <a:p>
            <a:pPr marL="0" indent="0">
              <a:buNone/>
            </a:pPr>
            <a:r>
              <a:rPr lang="de-DE" sz="3600" dirty="0"/>
              <a:t>	</a:t>
            </a:r>
            <a:r>
              <a:rPr lang="de-DE" sz="3600" dirty="0" smtClean="0"/>
              <a:t>			</a:t>
            </a:r>
            <a:r>
              <a:rPr lang="de-DE" sz="4000" dirty="0" smtClean="0"/>
              <a:t>1,7 MB/s</a:t>
            </a:r>
          </a:p>
        </p:txBody>
      </p:sp>
    </p:spTree>
    <p:extLst>
      <p:ext uri="{BB962C8B-B14F-4D97-AF65-F5344CB8AC3E}">
        <p14:creationId xmlns:p14="http://schemas.microsoft.com/office/powerpoint/2010/main" val="204634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Paralleles Lesen der Daten mit </a:t>
            </a:r>
            <a:r>
              <a:rPr lang="de-DE" dirty="0" err="1" smtClean="0"/>
              <a:t>sqlQuery</a:t>
            </a:r>
            <a:endParaRPr lang="de-D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03" y="1559111"/>
            <a:ext cx="7016993" cy="442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19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Lesen von Daten mit </a:t>
            </a:r>
            <a:r>
              <a:rPr lang="de-DE" dirty="0" err="1" smtClean="0"/>
              <a:t>odbcQuery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endParaRPr lang="de-DE" sz="2800" dirty="0" smtClean="0"/>
          </a:p>
          <a:p>
            <a:pPr marL="0" indent="0" algn="ctr">
              <a:buNone/>
            </a:pPr>
            <a:r>
              <a:rPr lang="de-DE" sz="4000" dirty="0" smtClean="0"/>
              <a:t>1,9* MB/s</a:t>
            </a:r>
          </a:p>
          <a:p>
            <a:endParaRPr lang="de-DE" dirty="0" smtClean="0"/>
          </a:p>
          <a:p>
            <a:endParaRPr lang="de-DE" dirty="0"/>
          </a:p>
          <a:p>
            <a:endParaRPr lang="de-DE" sz="1800" dirty="0" smtClean="0"/>
          </a:p>
          <a:p>
            <a:r>
              <a:rPr lang="de-DE" sz="1800" dirty="0" smtClean="0"/>
              <a:t>*Reines Lesen der Daten: 19 MB/s</a:t>
            </a:r>
          </a:p>
          <a:p>
            <a:r>
              <a:rPr lang="de-DE" sz="1800" dirty="0" smtClean="0"/>
              <a:t>*90% der Zeit wird benötigt für die Konvertierung in einen </a:t>
            </a:r>
            <a:r>
              <a:rPr lang="de-DE" sz="1800" dirty="0" err="1" smtClean="0"/>
              <a:t>DataFrame</a:t>
            </a:r>
            <a:endParaRPr lang="de-DE" sz="1800" dirty="0"/>
          </a:p>
        </p:txBody>
      </p:sp>
    </p:spTree>
    <p:extLst>
      <p:ext uri="{BB962C8B-B14F-4D97-AF65-F5344CB8AC3E}">
        <p14:creationId xmlns:p14="http://schemas.microsoft.com/office/powerpoint/2010/main" val="156452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DataFrame</a:t>
            </a:r>
            <a:r>
              <a:rPr lang="de-DE" dirty="0" smtClean="0"/>
              <a:t> vs. </a:t>
            </a:r>
            <a:r>
              <a:rPr lang="de-DE" dirty="0" err="1" smtClean="0"/>
              <a:t>DataTable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065" y="1882534"/>
            <a:ext cx="6335869" cy="406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6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2816"/>
            <a:ext cx="9144000" cy="42420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18182" y="2043113"/>
            <a:ext cx="7740650" cy="3971925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de-DE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Data Analytics bei einem Energieversorger</a:t>
            </a:r>
          </a:p>
          <a:p>
            <a:pPr marL="0" indent="0">
              <a:buNone/>
            </a:pPr>
            <a:r>
              <a:rPr lang="de-DE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Einsatzmöglichkeiten von PDW</a:t>
            </a:r>
            <a:endParaRPr lang="de-DE" sz="2400" b="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r>
              <a:rPr lang="de-DE" sz="24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Umgang mit R und großen Datenmengen</a:t>
            </a:r>
          </a:p>
          <a:p>
            <a:pPr marL="0" indent="0">
              <a:buNone/>
            </a:pPr>
            <a:r>
              <a:rPr lang="de-DE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Projektergebnisse</a:t>
            </a:r>
            <a:endParaRPr lang="de-DE" sz="2400" b="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>
              <a:buNone/>
            </a:pPr>
            <a:endParaRPr lang="de-DE" sz="2400" b="0" dirty="0" smtClean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728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Zusammenfassung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Datenaustausch zwischen R und SQL Server nicht sonderlich schnell ~20 MB/s</a:t>
            </a:r>
          </a:p>
          <a:p>
            <a:r>
              <a:rPr lang="de-DE" i="1" dirty="0" err="1" smtClean="0"/>
              <a:t>odbcQuery</a:t>
            </a:r>
            <a:r>
              <a:rPr lang="de-DE" dirty="0" smtClean="0"/>
              <a:t> ist schneller als </a:t>
            </a:r>
            <a:r>
              <a:rPr lang="de-DE" i="1" dirty="0" err="1" smtClean="0"/>
              <a:t>sqlQuery</a:t>
            </a:r>
            <a:endParaRPr lang="de-DE" i="1" dirty="0" smtClean="0"/>
          </a:p>
          <a:p>
            <a:r>
              <a:rPr lang="de-DE" dirty="0" smtClean="0"/>
              <a:t>Aufbauen des </a:t>
            </a:r>
            <a:r>
              <a:rPr lang="de-DE" i="1" dirty="0" err="1" smtClean="0"/>
              <a:t>DataFrame</a:t>
            </a:r>
            <a:r>
              <a:rPr lang="de-DE" dirty="0" smtClean="0"/>
              <a:t> bei großen Datenmengen dauert sehr lange</a:t>
            </a:r>
          </a:p>
          <a:p>
            <a:r>
              <a:rPr lang="de-DE" dirty="0" smtClean="0"/>
              <a:t>Parallelisierungsstrategien beim Lesen steigern die Performance</a:t>
            </a:r>
          </a:p>
          <a:p>
            <a:r>
              <a:rPr lang="de-DE" i="1" dirty="0" err="1" smtClean="0"/>
              <a:t>DataTable</a:t>
            </a:r>
            <a:r>
              <a:rPr lang="de-DE" dirty="0" smtClean="0"/>
              <a:t> als Alternative zum </a:t>
            </a:r>
            <a:r>
              <a:rPr lang="de-DE" i="1" dirty="0" err="1" smtClean="0"/>
              <a:t>DataFrame</a:t>
            </a:r>
            <a:r>
              <a:rPr lang="de-DE" dirty="0" smtClean="0"/>
              <a:t> nutzen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2290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Welche Trends sehen wir Markt?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0862"/>
            <a:ext cx="9144000" cy="4903470"/>
          </a:xfrm>
        </p:spPr>
      </p:pic>
    </p:spTree>
    <p:extLst>
      <p:ext uri="{BB962C8B-B14F-4D97-AF65-F5344CB8AC3E}">
        <p14:creationId xmlns:p14="http://schemas.microsoft.com/office/powerpoint/2010/main" val="323284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data to compute or compute to data?</a:t>
            </a:r>
            <a:endParaRPr lang="de-DE" dirty="0"/>
          </a:p>
        </p:txBody>
      </p:sp>
      <p:sp>
        <p:nvSpPr>
          <p:cNvPr id="55" name="Content Placeholder 54"/>
          <p:cNvSpPr>
            <a:spLocks noGrp="1"/>
          </p:cNvSpPr>
          <p:nvPr>
            <p:ph idx="1"/>
          </p:nvPr>
        </p:nvSpPr>
        <p:spPr>
          <a:xfrm>
            <a:off x="628650" y="5540809"/>
            <a:ext cx="3368272" cy="484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move data to compute</a:t>
            </a:r>
            <a:endParaRPr lang="de-DE" dirty="0"/>
          </a:p>
        </p:txBody>
      </p:sp>
      <p:pic>
        <p:nvPicPr>
          <p:cNvPr id="6" name="Picture 2" descr="C:\Prabhu\Jobs\WorldWide\Ward, Kristy A (Alliances)\Nov 26\Picture\DL360G7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1771" y="2250666"/>
            <a:ext cx="1388129" cy="215606"/>
          </a:xfrm>
          <a:prstGeom prst="rect">
            <a:avLst/>
          </a:prstGeom>
          <a:noFill/>
        </p:spPr>
      </p:pic>
      <p:pic>
        <p:nvPicPr>
          <p:cNvPr id="7" name="Picture 2" descr="C:\Prabhu\Jobs\WorldWide\Ward, Kristy A (Alliances)\Nov 26\Picture\DL360G7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1771" y="2977970"/>
            <a:ext cx="1388129" cy="215606"/>
          </a:xfrm>
          <a:prstGeom prst="rect">
            <a:avLst/>
          </a:prstGeom>
          <a:noFill/>
        </p:spPr>
      </p:pic>
      <p:pic>
        <p:nvPicPr>
          <p:cNvPr id="8" name="Picture 2" descr="C:\Prabhu\Jobs\WorldWide\Ward, Kristy A (Alliances)\Nov 26\Picture\DL360G7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1771" y="3705273"/>
            <a:ext cx="1388129" cy="215606"/>
          </a:xfrm>
          <a:prstGeom prst="rect">
            <a:avLst/>
          </a:prstGeom>
          <a:noFill/>
        </p:spPr>
      </p:pic>
      <p:pic>
        <p:nvPicPr>
          <p:cNvPr id="9" name="Picture 2" descr="C:\Prabhu\Jobs\WorldWide\Ward, Kristy A (Alliances)\Nov 26\Picture\DL360G7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1771" y="4432577"/>
            <a:ext cx="1388129" cy="215606"/>
          </a:xfrm>
          <a:prstGeom prst="rect">
            <a:avLst/>
          </a:prstGeom>
          <a:noFill/>
        </p:spPr>
      </p:pic>
      <p:pic>
        <p:nvPicPr>
          <p:cNvPr id="10" name="Picture 2" descr="C:\Prabhu\Jobs\WorldWide\Ward, Kristy A (Alliances)\Nov 26\Picture\DL360G7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1771" y="5159880"/>
            <a:ext cx="1388129" cy="215606"/>
          </a:xfrm>
          <a:prstGeom prst="rect">
            <a:avLst/>
          </a:prstGeom>
          <a:noFill/>
        </p:spPr>
      </p:pic>
      <p:pic>
        <p:nvPicPr>
          <p:cNvPr id="11" name="Picture 13" descr="slic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6183" y="3508492"/>
            <a:ext cx="1528752" cy="522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Arrow Connector 11"/>
          <p:cNvCxnSpPr>
            <a:stCxn id="11" idx="3"/>
          </p:cNvCxnSpPr>
          <p:nvPr/>
        </p:nvCxnSpPr>
        <p:spPr>
          <a:xfrm flipV="1">
            <a:off x="5244935" y="3224417"/>
            <a:ext cx="1939425" cy="545096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11" idx="3"/>
          </p:cNvCxnSpPr>
          <p:nvPr/>
        </p:nvCxnSpPr>
        <p:spPr>
          <a:xfrm>
            <a:off x="5244935" y="3769513"/>
            <a:ext cx="1939425" cy="915657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3"/>
          </p:cNvCxnSpPr>
          <p:nvPr/>
        </p:nvCxnSpPr>
        <p:spPr>
          <a:xfrm>
            <a:off x="5244935" y="3769513"/>
            <a:ext cx="1939425" cy="185281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1" idx="3"/>
          </p:cNvCxnSpPr>
          <p:nvPr/>
        </p:nvCxnSpPr>
        <p:spPr>
          <a:xfrm>
            <a:off x="5244935" y="3769513"/>
            <a:ext cx="1939425" cy="1646034"/>
          </a:xfrm>
          <a:prstGeom prst="straightConnector1">
            <a:avLst/>
          </a:prstGeom>
          <a:ln w="38100">
            <a:solidFill>
              <a:srgbClr val="FFC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3"/>
          </p:cNvCxnSpPr>
          <p:nvPr/>
        </p:nvCxnSpPr>
        <p:spPr>
          <a:xfrm flipV="1">
            <a:off x="5244935" y="2494039"/>
            <a:ext cx="1939425" cy="1275474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/>
          <p:nvPr/>
        </p:nvCxnSpPr>
        <p:spPr>
          <a:xfrm rot="10800000" flipV="1">
            <a:off x="6070183" y="2354058"/>
            <a:ext cx="1588" cy="1454607"/>
          </a:xfrm>
          <a:prstGeom prst="bentConnector3">
            <a:avLst>
              <a:gd name="adj1" fmla="val 14395466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10800000" flipV="1">
            <a:off x="6070183" y="2354058"/>
            <a:ext cx="1588" cy="2181911"/>
          </a:xfrm>
          <a:prstGeom prst="bentConnector3">
            <a:avLst>
              <a:gd name="adj1" fmla="val 14395466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rot="10800000" flipV="1">
            <a:off x="6070183" y="2354057"/>
            <a:ext cx="1588" cy="2909214"/>
          </a:xfrm>
          <a:prstGeom prst="bentConnector3">
            <a:avLst>
              <a:gd name="adj1" fmla="val 14395466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/>
          <p:nvPr/>
        </p:nvCxnSpPr>
        <p:spPr>
          <a:xfrm rot="16200000" flipH="1">
            <a:off x="5579350" y="2606230"/>
            <a:ext cx="747403" cy="211682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81" b="96429" l="957" r="985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691" y="2148898"/>
            <a:ext cx="510449" cy="41031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44" y="2118776"/>
            <a:ext cx="470559" cy="4705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81" b="96429" l="957" r="985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72202" y="2856476"/>
            <a:ext cx="510449" cy="41031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355" y="2826354"/>
            <a:ext cx="470559" cy="4705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81" b="96429" l="957" r="985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691" y="3564054"/>
            <a:ext cx="510449" cy="41031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44" y="3533932"/>
            <a:ext cx="470559" cy="470559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81" b="96429" l="957" r="985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9847" y="4301754"/>
            <a:ext cx="510449" cy="41031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000" y="4271632"/>
            <a:ext cx="470559" cy="47055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81" b="96429" l="957" r="985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7691" y="5039454"/>
            <a:ext cx="510449" cy="410313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844" y="5009332"/>
            <a:ext cx="470559" cy="470559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915" y="4591764"/>
            <a:ext cx="736418" cy="736418"/>
          </a:xfrm>
          <a:prstGeom prst="rect">
            <a:avLst/>
          </a:prstGeom>
        </p:spPr>
      </p:pic>
      <p:sp>
        <p:nvSpPr>
          <p:cNvPr id="39" name="Freeform 23"/>
          <p:cNvSpPr>
            <a:spLocks noEditPoints="1"/>
          </p:cNvSpPr>
          <p:nvPr/>
        </p:nvSpPr>
        <p:spPr bwMode="black">
          <a:xfrm>
            <a:off x="2141811" y="3398838"/>
            <a:ext cx="720000" cy="720000"/>
          </a:xfrm>
          <a:custGeom>
            <a:avLst/>
            <a:gdLst>
              <a:gd name="T0" fmla="*/ 709 w 709"/>
              <a:gd name="T1" fmla="*/ 570 h 709"/>
              <a:gd name="T2" fmla="*/ 373 w 709"/>
              <a:gd name="T3" fmla="*/ 709 h 709"/>
              <a:gd name="T4" fmla="*/ 373 w 709"/>
              <a:gd name="T5" fmla="*/ 294 h 709"/>
              <a:gd name="T6" fmla="*/ 709 w 709"/>
              <a:gd name="T7" fmla="*/ 154 h 709"/>
              <a:gd name="T8" fmla="*/ 709 w 709"/>
              <a:gd name="T9" fmla="*/ 570 h 709"/>
              <a:gd name="T10" fmla="*/ 335 w 709"/>
              <a:gd name="T11" fmla="*/ 294 h 709"/>
              <a:gd name="T12" fmla="*/ 0 w 709"/>
              <a:gd name="T13" fmla="*/ 154 h 709"/>
              <a:gd name="T14" fmla="*/ 0 w 709"/>
              <a:gd name="T15" fmla="*/ 570 h 709"/>
              <a:gd name="T16" fmla="*/ 335 w 709"/>
              <a:gd name="T17" fmla="*/ 709 h 709"/>
              <a:gd name="T18" fmla="*/ 335 w 709"/>
              <a:gd name="T19" fmla="*/ 294 h 709"/>
              <a:gd name="T20" fmla="*/ 354 w 709"/>
              <a:gd name="T21" fmla="*/ 0 h 709"/>
              <a:gd name="T22" fmla="*/ 0 w 709"/>
              <a:gd name="T23" fmla="*/ 126 h 709"/>
              <a:gd name="T24" fmla="*/ 354 w 709"/>
              <a:gd name="T25" fmla="*/ 268 h 709"/>
              <a:gd name="T26" fmla="*/ 709 w 709"/>
              <a:gd name="T27" fmla="*/ 126 h 709"/>
              <a:gd name="T28" fmla="*/ 354 w 709"/>
              <a:gd name="T2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09" h="709">
                <a:moveTo>
                  <a:pt x="709" y="570"/>
                </a:moveTo>
                <a:lnTo>
                  <a:pt x="373" y="709"/>
                </a:lnTo>
                <a:lnTo>
                  <a:pt x="373" y="294"/>
                </a:lnTo>
                <a:lnTo>
                  <a:pt x="709" y="154"/>
                </a:lnTo>
                <a:lnTo>
                  <a:pt x="709" y="570"/>
                </a:lnTo>
                <a:close/>
                <a:moveTo>
                  <a:pt x="335" y="294"/>
                </a:moveTo>
                <a:lnTo>
                  <a:pt x="0" y="154"/>
                </a:lnTo>
                <a:lnTo>
                  <a:pt x="0" y="570"/>
                </a:lnTo>
                <a:lnTo>
                  <a:pt x="335" y="709"/>
                </a:lnTo>
                <a:lnTo>
                  <a:pt x="335" y="294"/>
                </a:lnTo>
                <a:close/>
                <a:moveTo>
                  <a:pt x="354" y="0"/>
                </a:moveTo>
                <a:lnTo>
                  <a:pt x="0" y="126"/>
                </a:lnTo>
                <a:lnTo>
                  <a:pt x="354" y="268"/>
                </a:lnTo>
                <a:lnTo>
                  <a:pt x="709" y="126"/>
                </a:lnTo>
                <a:lnTo>
                  <a:pt x="354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de-DE" sz="1600" dirty="0"/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81" b="96429" l="957" r="985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2604" y="2222526"/>
            <a:ext cx="671786" cy="5400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181405" y="4790696"/>
            <a:ext cx="1381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Datenbanken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756" y="2268278"/>
            <a:ext cx="1121539" cy="5400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0349" y="2256660"/>
            <a:ext cx="1316573" cy="5400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493688" y="3578694"/>
            <a:ext cx="690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OLAP</a:t>
            </a:r>
          </a:p>
        </p:txBody>
      </p:sp>
      <p:cxnSp>
        <p:nvCxnSpPr>
          <p:cNvPr id="48" name="Straight Arrow Connector 47"/>
          <p:cNvCxnSpPr>
            <a:stCxn id="11" idx="1"/>
            <a:endCxn id="38" idx="3"/>
          </p:cNvCxnSpPr>
          <p:nvPr/>
        </p:nvCxnSpPr>
        <p:spPr>
          <a:xfrm flipH="1">
            <a:off x="2884333" y="3769513"/>
            <a:ext cx="831850" cy="1190460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8" idx="0"/>
            <a:endCxn id="39" idx="1"/>
          </p:cNvCxnSpPr>
          <p:nvPr/>
        </p:nvCxnSpPr>
        <p:spPr>
          <a:xfrm flipV="1">
            <a:off x="2516124" y="4118838"/>
            <a:ext cx="4474" cy="472926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2474821" y="2859565"/>
            <a:ext cx="4474" cy="472926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ontent Placeholder 54"/>
          <p:cNvSpPr txBox="1">
            <a:spLocks/>
          </p:cNvSpPr>
          <p:nvPr/>
        </p:nvSpPr>
        <p:spPr>
          <a:xfrm>
            <a:off x="5584870" y="5538628"/>
            <a:ext cx="3368272" cy="484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c</a:t>
            </a:r>
            <a:r>
              <a:rPr lang="en-US" dirty="0" smtClean="0"/>
              <a:t>ompute to data</a:t>
            </a:r>
            <a:endParaRPr lang="de-DE" dirty="0"/>
          </a:p>
        </p:txBody>
      </p:sp>
      <p:sp>
        <p:nvSpPr>
          <p:cNvPr id="49" name="TextBox 48"/>
          <p:cNvSpPr txBox="1"/>
          <p:nvPr/>
        </p:nvSpPr>
        <p:spPr>
          <a:xfrm>
            <a:off x="3910840" y="3994843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Daten</a:t>
            </a:r>
          </a:p>
        </p:txBody>
      </p:sp>
    </p:spTree>
    <p:extLst>
      <p:ext uri="{BB962C8B-B14F-4D97-AF65-F5344CB8AC3E}">
        <p14:creationId xmlns:p14="http://schemas.microsoft.com/office/powerpoint/2010/main" val="397363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uild="p"/>
      <p:bldP spid="39" grpId="0" animBg="1"/>
      <p:bldP spid="42" grpId="0"/>
      <p:bldP spid="47" grpId="0"/>
      <p:bldP spid="5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 smtClean="0"/>
          </a:p>
          <a:p>
            <a:r>
              <a:rPr lang="de-DE" dirty="0" smtClean="0"/>
              <a:t>R in der Datenbank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R auf </a:t>
            </a:r>
            <a:r>
              <a:rPr lang="de-DE" dirty="0" err="1" smtClean="0"/>
              <a:t>Hadoop</a:t>
            </a:r>
            <a:endParaRPr lang="de-DE" dirty="0" smtClean="0"/>
          </a:p>
          <a:p>
            <a:pPr lvl="1"/>
            <a:r>
              <a:rPr lang="de-DE" dirty="0" err="1" smtClean="0">
                <a:hlinkClick r:id="rId3"/>
              </a:rPr>
              <a:t>RHadoop</a:t>
            </a:r>
            <a:endParaRPr lang="de-DE" dirty="0" smtClean="0"/>
          </a:p>
          <a:p>
            <a:pPr lvl="1"/>
            <a:r>
              <a:rPr lang="de-DE" dirty="0" smtClean="0">
                <a:hlinkClick r:id="rId4"/>
              </a:rPr>
              <a:t>Revolution Analytics </a:t>
            </a:r>
            <a:r>
              <a:rPr lang="de-DE" dirty="0" err="1" smtClean="0">
                <a:hlinkClick r:id="rId4"/>
              </a:rPr>
              <a:t>RHadoop</a:t>
            </a:r>
            <a:endParaRPr lang="de-DE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3212" y="1574172"/>
            <a:ext cx="1307976" cy="13079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Lösungen am Markt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204" y="1926158"/>
            <a:ext cx="2627784" cy="5426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036" y="2597998"/>
            <a:ext cx="1930548" cy="4563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608" y="2407604"/>
            <a:ext cx="2374832" cy="8371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310" y="4137047"/>
            <a:ext cx="2637470" cy="16456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859" y="3196108"/>
            <a:ext cx="2211152" cy="69326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19808" y="2936718"/>
            <a:ext cx="58862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7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?</a:t>
            </a:r>
            <a:endParaRPr lang="de-DE" sz="7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9622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02" y="2176988"/>
            <a:ext cx="2664296" cy="21309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Lösungen am Markt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Services &amp; Cloud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58" y="2837636"/>
            <a:ext cx="1266825" cy="809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048" y="2910281"/>
            <a:ext cx="1853952" cy="664333"/>
          </a:xfrm>
          <a:prstGeom prst="rect">
            <a:avLst/>
          </a:prstGeom>
        </p:spPr>
      </p:pic>
      <p:pic>
        <p:nvPicPr>
          <p:cNvPr id="1026" name="Picture 2" descr="Splunk Stor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541" y="4201570"/>
            <a:ext cx="3672408" cy="72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542" y="4201569"/>
            <a:ext cx="2441519" cy="5382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702002" y="2549253"/>
            <a:ext cx="588623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7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?</a:t>
            </a:r>
            <a:endParaRPr lang="de-DE" sz="7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1997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Marcel Franke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369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</a:t>
            </a:r>
            <a:r>
              <a:rPr lang="de-DE" dirty="0"/>
              <a:t>Analytics bei einem </a:t>
            </a:r>
            <a:r>
              <a:rPr lang="de-DE" dirty="0" smtClean="0"/>
              <a:t>Energieversorger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1653421"/>
            <a:ext cx="9719658" cy="450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Projektschwerpunkte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28650" y="1658198"/>
            <a:ext cx="7886700" cy="39903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/>
              <a:t>Modellierung wettbewerbsfähiger Tarifmodelle</a:t>
            </a:r>
          </a:p>
          <a:p>
            <a:pPr marL="0" indent="0">
              <a:buNone/>
            </a:pPr>
            <a:r>
              <a:rPr lang="de-DE" dirty="0"/>
              <a:t>Navigationsanalysen der Webportale</a:t>
            </a:r>
          </a:p>
          <a:p>
            <a:pPr marL="0" indent="0">
              <a:buNone/>
            </a:pPr>
            <a:r>
              <a:rPr lang="de-DE" dirty="0"/>
              <a:t>Netz- und Last-Prognosen</a:t>
            </a:r>
          </a:p>
          <a:p>
            <a:pPr marL="0" indent="0">
              <a:buNone/>
            </a:pPr>
            <a:r>
              <a:rPr lang="de-DE" dirty="0"/>
              <a:t>Andere Prognosen und Simulationsverfahren</a:t>
            </a:r>
          </a:p>
          <a:p>
            <a:pPr marL="0" indent="0">
              <a:buNone/>
            </a:pPr>
            <a:r>
              <a:rPr lang="de-DE" dirty="0"/>
              <a:t>Skalierbare, massive parallele Big Data Infrastruktur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10" b="4396"/>
          <a:stretch/>
        </p:blipFill>
        <p:spPr>
          <a:xfrm>
            <a:off x="0" y="3824761"/>
            <a:ext cx="9144000" cy="302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42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3376706" y="2965928"/>
            <a:ext cx="3845135" cy="161756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b="1" dirty="0" smtClean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4537976" y="6361064"/>
            <a:ext cx="1479047" cy="307777"/>
          </a:xfrm>
          <a:prstGeom prst="rect">
            <a:avLst/>
          </a:prstGeom>
          <a:solidFill>
            <a:srgbClr val="122836"/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de-DE" sz="1400" b="0" dirty="0" smtClean="0">
                <a:solidFill>
                  <a:schemeClr val="bg1"/>
                </a:solidFill>
              </a:rPr>
              <a:t>Dateien</a:t>
            </a:r>
            <a:endParaRPr lang="de-DE" sz="1400" b="0" dirty="0">
              <a:solidFill>
                <a:schemeClr val="bg1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Data Analytics Architektur</a:t>
            </a:r>
            <a:endParaRPr lang="de-DE" dirty="0"/>
          </a:p>
        </p:txBody>
      </p:sp>
      <p:sp>
        <p:nvSpPr>
          <p:cNvPr id="46" name="TextBox 24"/>
          <p:cNvSpPr txBox="1"/>
          <p:nvPr/>
        </p:nvSpPr>
        <p:spPr>
          <a:xfrm>
            <a:off x="162825" y="5563437"/>
            <a:ext cx="18717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Quellsysteme</a:t>
            </a:r>
            <a:endParaRPr lang="de-DE" sz="1600" b="1" dirty="0">
              <a:solidFill>
                <a:srgbClr val="000000">
                  <a:lumMod val="75000"/>
                  <a:lumOff val="25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1" name="TextBox 24"/>
          <p:cNvSpPr txBox="1"/>
          <p:nvPr/>
        </p:nvSpPr>
        <p:spPr>
          <a:xfrm>
            <a:off x="3163638" y="6336406"/>
            <a:ext cx="1479047" cy="523220"/>
          </a:xfrm>
          <a:prstGeom prst="rect">
            <a:avLst/>
          </a:prstGeom>
          <a:solidFill>
            <a:srgbClr val="122836"/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de-DE" sz="1400" b="0" dirty="0" err="1" smtClean="0">
                <a:solidFill>
                  <a:schemeClr val="bg1"/>
                </a:solidFill>
              </a:rPr>
              <a:t>WebServer</a:t>
            </a:r>
            <a:r>
              <a:rPr lang="de-DE" sz="1400" b="0" dirty="0" smtClean="0">
                <a:solidFill>
                  <a:schemeClr val="bg1"/>
                </a:solidFill>
              </a:rPr>
              <a:t>-Logs</a:t>
            </a:r>
          </a:p>
          <a:p>
            <a:pPr algn="ctr"/>
            <a:r>
              <a:rPr lang="de-DE" sz="1400" b="0" dirty="0" smtClean="0">
                <a:solidFill>
                  <a:schemeClr val="bg1"/>
                </a:solidFill>
              </a:rPr>
              <a:t>Sensordaten</a:t>
            </a:r>
            <a:endParaRPr lang="de-DE" sz="1400" b="0" dirty="0">
              <a:solidFill>
                <a:schemeClr val="bg1"/>
              </a:solidFill>
            </a:endParaRPr>
          </a:p>
        </p:txBody>
      </p:sp>
      <p:pic>
        <p:nvPicPr>
          <p:cNvPr id="71" name="Picture 14" descr="http://www.iconhot.com/icon/png/file-icons-vs-2/256/log-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277" y="5610559"/>
            <a:ext cx="684000" cy="68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Rectangle 18460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0800000">
            <a:off x="3909870" y="4756654"/>
            <a:ext cx="2735263" cy="1055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" name="Picture 20" descr="http://icons.iconarchive.com/icons/avosoft/warm-toolbar/128/database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949" y="5513504"/>
            <a:ext cx="792759" cy="792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24"/>
          <p:cNvSpPr txBox="1"/>
          <p:nvPr/>
        </p:nvSpPr>
        <p:spPr>
          <a:xfrm>
            <a:off x="6336328" y="6361064"/>
            <a:ext cx="1188000" cy="307777"/>
          </a:xfrm>
          <a:prstGeom prst="rect">
            <a:avLst/>
          </a:prstGeom>
          <a:solidFill>
            <a:srgbClr val="122836"/>
          </a:solidFill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Datenbanken</a:t>
            </a:r>
            <a:endParaRPr lang="de-DE" sz="14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381" b="96429" l="957" r="985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96404" y="3136056"/>
            <a:ext cx="982613" cy="789852"/>
          </a:xfrm>
          <a:prstGeom prst="rect">
            <a:avLst/>
          </a:prstGeom>
        </p:spPr>
      </p:pic>
      <p:sp>
        <p:nvSpPr>
          <p:cNvPr id="42" name="Textfeld 21"/>
          <p:cNvSpPr txBox="1"/>
          <p:nvPr/>
        </p:nvSpPr>
        <p:spPr>
          <a:xfrm>
            <a:off x="3288348" y="4107245"/>
            <a:ext cx="2340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de-DE" dirty="0" smtClean="0"/>
              <a:t>Massive Parallel Processing </a:t>
            </a:r>
            <a:endParaRPr lang="de-DE" dirty="0"/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050" y="3150310"/>
            <a:ext cx="678154" cy="678154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926" y="3229603"/>
            <a:ext cx="678154" cy="678154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295886"/>
            <a:ext cx="678154" cy="6781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091" b="92614" l="9124" r="963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530" y="1657776"/>
            <a:ext cx="1139007" cy="7322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271" y="5553078"/>
            <a:ext cx="762459" cy="762459"/>
          </a:xfrm>
          <a:prstGeom prst="rect">
            <a:avLst/>
          </a:prstGeom>
        </p:spPr>
      </p:pic>
      <p:sp>
        <p:nvSpPr>
          <p:cNvPr id="56" name="TextBox 24"/>
          <p:cNvSpPr txBox="1"/>
          <p:nvPr/>
        </p:nvSpPr>
        <p:spPr>
          <a:xfrm>
            <a:off x="4431093" y="4574329"/>
            <a:ext cx="16777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b="1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ctr"/>
            <a:r>
              <a:rPr lang="de-DE" sz="1400" b="0" dirty="0" smtClean="0"/>
              <a:t>Integration Services</a:t>
            </a:r>
            <a:endParaRPr lang="de-DE" sz="1400" b="0" dirty="0"/>
          </a:p>
        </p:txBody>
      </p:sp>
      <p:sp>
        <p:nvSpPr>
          <p:cNvPr id="57" name="Textfeld 21"/>
          <p:cNvSpPr txBox="1"/>
          <p:nvPr/>
        </p:nvSpPr>
        <p:spPr>
          <a:xfrm>
            <a:off x="5580112" y="4106196"/>
            <a:ext cx="1728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de-DE" dirty="0" smtClean="0"/>
              <a:t>R in der Datenbank</a:t>
            </a:r>
            <a:endParaRPr lang="de-DE" dirty="0"/>
          </a:p>
        </p:txBody>
      </p:sp>
      <p:sp>
        <p:nvSpPr>
          <p:cNvPr id="58" name="Freeform 23"/>
          <p:cNvSpPr>
            <a:spLocks noEditPoints="1"/>
          </p:cNvSpPr>
          <p:nvPr/>
        </p:nvSpPr>
        <p:spPr bwMode="black">
          <a:xfrm>
            <a:off x="2097419" y="1663885"/>
            <a:ext cx="720000" cy="720000"/>
          </a:xfrm>
          <a:custGeom>
            <a:avLst/>
            <a:gdLst>
              <a:gd name="T0" fmla="*/ 709 w 709"/>
              <a:gd name="T1" fmla="*/ 570 h 709"/>
              <a:gd name="T2" fmla="*/ 373 w 709"/>
              <a:gd name="T3" fmla="*/ 709 h 709"/>
              <a:gd name="T4" fmla="*/ 373 w 709"/>
              <a:gd name="T5" fmla="*/ 294 h 709"/>
              <a:gd name="T6" fmla="*/ 709 w 709"/>
              <a:gd name="T7" fmla="*/ 154 h 709"/>
              <a:gd name="T8" fmla="*/ 709 w 709"/>
              <a:gd name="T9" fmla="*/ 570 h 709"/>
              <a:gd name="T10" fmla="*/ 335 w 709"/>
              <a:gd name="T11" fmla="*/ 294 h 709"/>
              <a:gd name="T12" fmla="*/ 0 w 709"/>
              <a:gd name="T13" fmla="*/ 154 h 709"/>
              <a:gd name="T14" fmla="*/ 0 w 709"/>
              <a:gd name="T15" fmla="*/ 570 h 709"/>
              <a:gd name="T16" fmla="*/ 335 w 709"/>
              <a:gd name="T17" fmla="*/ 709 h 709"/>
              <a:gd name="T18" fmla="*/ 335 w 709"/>
              <a:gd name="T19" fmla="*/ 294 h 709"/>
              <a:gd name="T20" fmla="*/ 354 w 709"/>
              <a:gd name="T21" fmla="*/ 0 h 709"/>
              <a:gd name="T22" fmla="*/ 0 w 709"/>
              <a:gd name="T23" fmla="*/ 126 h 709"/>
              <a:gd name="T24" fmla="*/ 354 w 709"/>
              <a:gd name="T25" fmla="*/ 268 h 709"/>
              <a:gd name="T26" fmla="*/ 709 w 709"/>
              <a:gd name="T27" fmla="*/ 126 h 709"/>
              <a:gd name="T28" fmla="*/ 354 w 709"/>
              <a:gd name="T2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09" h="709">
                <a:moveTo>
                  <a:pt x="709" y="570"/>
                </a:moveTo>
                <a:lnTo>
                  <a:pt x="373" y="709"/>
                </a:lnTo>
                <a:lnTo>
                  <a:pt x="373" y="294"/>
                </a:lnTo>
                <a:lnTo>
                  <a:pt x="709" y="154"/>
                </a:lnTo>
                <a:lnTo>
                  <a:pt x="709" y="570"/>
                </a:lnTo>
                <a:close/>
                <a:moveTo>
                  <a:pt x="335" y="294"/>
                </a:moveTo>
                <a:lnTo>
                  <a:pt x="0" y="154"/>
                </a:lnTo>
                <a:lnTo>
                  <a:pt x="0" y="570"/>
                </a:lnTo>
                <a:lnTo>
                  <a:pt x="335" y="709"/>
                </a:lnTo>
                <a:lnTo>
                  <a:pt x="335" y="294"/>
                </a:lnTo>
                <a:close/>
                <a:moveTo>
                  <a:pt x="354" y="0"/>
                </a:moveTo>
                <a:lnTo>
                  <a:pt x="0" y="126"/>
                </a:lnTo>
                <a:lnTo>
                  <a:pt x="354" y="268"/>
                </a:lnTo>
                <a:lnTo>
                  <a:pt x="709" y="126"/>
                </a:lnTo>
                <a:lnTo>
                  <a:pt x="354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de-DE" sz="1600" dirty="0"/>
          </a:p>
        </p:txBody>
      </p:sp>
      <p:sp>
        <p:nvSpPr>
          <p:cNvPr id="59" name="Textfeld 21"/>
          <p:cNvSpPr txBox="1"/>
          <p:nvPr/>
        </p:nvSpPr>
        <p:spPr>
          <a:xfrm>
            <a:off x="1619672" y="2493866"/>
            <a:ext cx="1656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de-DE" dirty="0" smtClean="0"/>
              <a:t>Analysis Services</a:t>
            </a:r>
            <a:endParaRPr lang="de-DE" dirty="0"/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699" y="1686364"/>
            <a:ext cx="675042" cy="675042"/>
          </a:xfrm>
          <a:prstGeom prst="rect">
            <a:avLst/>
          </a:prstGeom>
        </p:spPr>
      </p:pic>
      <p:sp>
        <p:nvSpPr>
          <p:cNvPr id="64" name="Textfeld 21"/>
          <p:cNvSpPr txBox="1"/>
          <p:nvPr/>
        </p:nvSpPr>
        <p:spPr>
          <a:xfrm>
            <a:off x="3376706" y="2491699"/>
            <a:ext cx="1656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de-DE" dirty="0" smtClean="0"/>
              <a:t>Reporting Services</a:t>
            </a:r>
            <a:endParaRPr lang="de-DE" dirty="0"/>
          </a:p>
        </p:txBody>
      </p:sp>
      <p:sp>
        <p:nvSpPr>
          <p:cNvPr id="72" name="Textfeld 21"/>
          <p:cNvSpPr txBox="1"/>
          <p:nvPr/>
        </p:nvSpPr>
        <p:spPr>
          <a:xfrm>
            <a:off x="5004048" y="2491699"/>
            <a:ext cx="1368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de-DE" dirty="0" smtClean="0"/>
              <a:t>Excel</a:t>
            </a:r>
            <a:endParaRPr lang="de-DE" dirty="0"/>
          </a:p>
        </p:txBody>
      </p:sp>
      <p:sp>
        <p:nvSpPr>
          <p:cNvPr id="75" name="Textfeld 21"/>
          <p:cNvSpPr txBox="1"/>
          <p:nvPr/>
        </p:nvSpPr>
        <p:spPr>
          <a:xfrm>
            <a:off x="6414007" y="2491699"/>
            <a:ext cx="16560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de-DE" dirty="0" smtClean="0"/>
              <a:t>Power BI</a:t>
            </a:r>
            <a:endParaRPr lang="de-DE" dirty="0"/>
          </a:p>
        </p:txBody>
      </p:sp>
      <p:sp>
        <p:nvSpPr>
          <p:cNvPr id="76" name="TextBox 24"/>
          <p:cNvSpPr txBox="1"/>
          <p:nvPr/>
        </p:nvSpPr>
        <p:spPr>
          <a:xfrm>
            <a:off x="107504" y="3366930"/>
            <a:ext cx="187176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600" b="1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Verarbeitung &amp; Datenhaltung</a:t>
            </a:r>
            <a:endParaRPr lang="de-DE" sz="1600" b="1" dirty="0">
              <a:solidFill>
                <a:srgbClr val="000000">
                  <a:lumMod val="75000"/>
                  <a:lumOff val="25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77" name="TextBox 24"/>
          <p:cNvSpPr txBox="1"/>
          <p:nvPr/>
        </p:nvSpPr>
        <p:spPr>
          <a:xfrm>
            <a:off x="162825" y="1939333"/>
            <a:ext cx="18717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600" b="1" dirty="0" err="1" smtClean="0">
                <a:solidFill>
                  <a:srgbClr val="000000">
                    <a:lumMod val="75000"/>
                    <a:lumOff val="2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Frontends</a:t>
            </a:r>
            <a:endParaRPr lang="de-DE" sz="1600" b="1" dirty="0">
              <a:solidFill>
                <a:srgbClr val="000000">
                  <a:lumMod val="75000"/>
                  <a:lumOff val="25000"/>
                </a:srgb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031" y="3012608"/>
            <a:ext cx="1031027" cy="15242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808" y="2989709"/>
            <a:ext cx="1189393" cy="156999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459" y="1626815"/>
            <a:ext cx="1117707" cy="83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81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0" grpId="0" animBg="1"/>
      <p:bldP spid="46" grpId="0" animBg="1"/>
      <p:bldP spid="61" grpId="0" animBg="1"/>
      <p:bldP spid="93" grpId="0" animBg="1"/>
      <p:bldP spid="42" grpId="0" animBg="1"/>
      <p:bldP spid="56" grpId="0"/>
      <p:bldP spid="57" grpId="0" animBg="1"/>
      <p:bldP spid="58" grpId="0" animBg="1"/>
      <p:bldP spid="59" grpId="0" animBg="1"/>
      <p:bldP spid="64" grpId="0" animBg="1"/>
      <p:bldP spid="72" grpId="0" animBg="1"/>
      <p:bldP spid="75" grpId="0" animBg="1"/>
      <p:bldP spid="76" grpId="0" animBg="1"/>
      <p:bldP spid="7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 paar Worte zu R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519363" y="1580302"/>
            <a:ext cx="6624637" cy="22796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/>
              <a:t>R ist eine Sprache und Umgebung für statistische Analysen http://www.R-project.org/ </a:t>
            </a:r>
          </a:p>
          <a:p>
            <a:pPr marL="0" indent="0">
              <a:buNone/>
            </a:pPr>
            <a:r>
              <a:rPr lang="de-DE" sz="1600" dirty="0"/>
              <a:t>Gestartet 1994 als Alternative zu SAS, SPSS &amp; und anderen statistischen Umgebungen</a:t>
            </a:r>
          </a:p>
          <a:p>
            <a:pPr marL="0" indent="0">
              <a:buNone/>
            </a:pPr>
            <a:r>
              <a:rPr lang="de-DE" sz="1600" dirty="0"/>
              <a:t>R ist Open Source unter der GNU </a:t>
            </a:r>
            <a:r>
              <a:rPr lang="de-DE" sz="1600" dirty="0" err="1"/>
              <a:t>general</a:t>
            </a:r>
            <a:r>
              <a:rPr lang="de-DE" sz="1600" dirty="0"/>
              <a:t> </a:t>
            </a:r>
            <a:r>
              <a:rPr lang="de-DE" sz="1600" dirty="0" err="1"/>
              <a:t>public</a:t>
            </a:r>
            <a:r>
              <a:rPr lang="de-DE" sz="1600" dirty="0"/>
              <a:t> </a:t>
            </a:r>
            <a:r>
              <a:rPr lang="de-DE" sz="1600" dirty="0" err="1"/>
              <a:t>license</a:t>
            </a:r>
            <a:endParaRPr lang="de-DE" sz="1600" dirty="0"/>
          </a:p>
          <a:p>
            <a:pPr marL="0" indent="0">
              <a:buNone/>
            </a:pPr>
            <a:r>
              <a:rPr lang="de-DE" sz="1600" dirty="0"/>
              <a:t>Am meisten verbreitete Statistiksoftware, vor allem im universitärem Bereich &amp; Forschung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039775"/>
            <a:ext cx="982613" cy="789852"/>
          </a:xfrm>
          <a:prstGeom prst="rect">
            <a:avLst/>
          </a:prstGeom>
        </p:spPr>
      </p:pic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07583" y="3364212"/>
            <a:ext cx="7149824" cy="2752120"/>
            <a:chOff x="540000" y="3517015"/>
            <a:chExt cx="8598179" cy="330962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7601" y="5123129"/>
              <a:ext cx="2952328" cy="160398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62251" y="5275438"/>
              <a:ext cx="3102398" cy="155119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6153" y="3517015"/>
              <a:ext cx="1652026" cy="159820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19233" y="3890684"/>
              <a:ext cx="3581258" cy="107844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0000" y="3915861"/>
              <a:ext cx="2841697" cy="2769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020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3853253"/>
            <a:ext cx="1812032" cy="1812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Die Gladiatoren</a:t>
            </a:r>
            <a:endParaRPr lang="de-DE" dirty="0"/>
          </a:p>
        </p:txBody>
      </p:sp>
      <p:pic>
        <p:nvPicPr>
          <p:cNvPr id="4" name="Content Placeholder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80" y="3698689"/>
            <a:ext cx="2664296" cy="21309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1920" y="4133806"/>
            <a:ext cx="2229438" cy="11042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5330716"/>
            <a:ext cx="3851920" cy="7953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5312282"/>
            <a:ext cx="3442716" cy="8138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54" y="1364948"/>
            <a:ext cx="8715375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2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62" y="3988454"/>
            <a:ext cx="2664296" cy="213091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Der Herausforderer…</a:t>
            </a:r>
            <a:endParaRPr lang="de-D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458" y="1511082"/>
            <a:ext cx="3142554" cy="43230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9893" y="2161400"/>
            <a:ext cx="1805457" cy="89422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326" y="3518681"/>
            <a:ext cx="3067988" cy="63350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54" y="4567453"/>
            <a:ext cx="2674931" cy="63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25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QLKonferenz_PPT_Vorlage_4zu3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7798CFC8-5613-43A4-A5AF-62A2825BF3E4}" vid="{E4E09945-C1B4-44D2-8E87-7F63F6875BE0}"/>
    </a:ext>
  </a:extLst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7798CFC8-5613-43A4-A5AF-62A2825BF3E4}" vid="{1186F5C0-FDF7-41DA-9636-422BA19FE37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SQLKonferenz_PPT_Vorlage_4zu3</Template>
  <TotalTime>0</TotalTime>
  <Words>688</Words>
  <Application>Microsoft Office PowerPoint</Application>
  <PresentationFormat>On-screen Show (4:3)</PresentationFormat>
  <Paragraphs>242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Futura Hv</vt:lpstr>
      <vt:lpstr>Segoe UI</vt:lpstr>
      <vt:lpstr>Segoe UI Light</vt:lpstr>
      <vt:lpstr>SQLKonferenz_PPT_Vorlage_4zu3</vt:lpstr>
      <vt:lpstr>Benutzerdefiniertes Design</vt:lpstr>
      <vt:lpstr>Analytic Powerhouse: Parallel Data Warehouse und R Marcel Franke</vt:lpstr>
      <vt:lpstr>Über mich – Marcel Franke</vt:lpstr>
      <vt:lpstr>Agenda</vt:lpstr>
      <vt:lpstr>Data Analytics bei einem Energieversorger</vt:lpstr>
      <vt:lpstr>Projektschwerpunkte</vt:lpstr>
      <vt:lpstr>Data Analytics Architektur</vt:lpstr>
      <vt:lpstr>Ein paar Worte zu R</vt:lpstr>
      <vt:lpstr>Die Gladiatoren</vt:lpstr>
      <vt:lpstr>Der Herausforderer…</vt:lpstr>
      <vt:lpstr>Präsentiert die Waffen</vt:lpstr>
      <vt:lpstr>Wer ist Revolution Analytics?</vt:lpstr>
      <vt:lpstr>Vorteile einer PDW Appliance</vt:lpstr>
      <vt:lpstr>Eine Typische Data Warehouse Lösung</vt:lpstr>
      <vt:lpstr>PowerPoint Presentation</vt:lpstr>
      <vt:lpstr>SQL Server PDW Appliance</vt:lpstr>
      <vt:lpstr>Ultra Shared Nothing Architektur</vt:lpstr>
      <vt:lpstr>Kann nach Bedarf einfach erweitert werden</vt:lpstr>
      <vt:lpstr>Projektergebnisse</vt:lpstr>
      <vt:lpstr>And the winner is…</vt:lpstr>
      <vt:lpstr>Wie erfolgt die Datenanalyse?</vt:lpstr>
      <vt:lpstr>Zusammenspiel von R und SQL Server</vt:lpstr>
      <vt:lpstr>Testlabor</vt:lpstr>
      <vt:lpstr>Was schauen wir uns an?</vt:lpstr>
      <vt:lpstr>Vergleichswerte</vt:lpstr>
      <vt:lpstr>PowerPoint Presentation</vt:lpstr>
      <vt:lpstr>Lesen von Daten mit sqlQuery</vt:lpstr>
      <vt:lpstr>Paralleles Lesen der Daten mit sqlQuery</vt:lpstr>
      <vt:lpstr>Lesen von Daten mit odbcQuery</vt:lpstr>
      <vt:lpstr>DataFrame vs. DataTable</vt:lpstr>
      <vt:lpstr>Zusammenfassung</vt:lpstr>
      <vt:lpstr>Welche Trends sehen wir Markt?</vt:lpstr>
      <vt:lpstr>Move data to compute or compute to data?</vt:lpstr>
      <vt:lpstr>Lösungen am Markt</vt:lpstr>
      <vt:lpstr>Lösungen am Markt</vt:lpstr>
      <vt:lpstr>Marcel Franke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des Vortrags Referent</dc:title>
  <dc:creator>VerenaKmobil</dc:creator>
  <cp:lastModifiedBy>Marcel Franke</cp:lastModifiedBy>
  <cp:revision>53</cp:revision>
  <dcterms:created xsi:type="dcterms:W3CDTF">2014-01-09T07:54:41Z</dcterms:created>
  <dcterms:modified xsi:type="dcterms:W3CDTF">2014-03-11T15:56:15Z</dcterms:modified>
</cp:coreProperties>
</file>